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7" r:id="rId1"/>
  </p:sldMasterIdLst>
  <p:sldIdLst>
    <p:sldId id="256" r:id="rId2"/>
  </p:sldIdLst>
  <p:sldSz cx="9144000" cy="5143500" type="screen16x9"/>
  <p:notesSz cx="5800725" cy="9094788"/>
  <p:embeddedFontLst>
    <p:embeddedFont>
      <p:font typeface="Amaranth" panose="02000503050000020004" pitchFamily="2" charset="77"/>
      <p:regular r:id="rId3"/>
    </p:embeddedFon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Titillium Web" pitchFamily="2" charset="77"/>
      <p:regular r:id="rId12"/>
    </p:embeddedFont>
  </p:embeddedFontLst>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E5"/>
    <a:srgbClr val="235078"/>
    <a:srgbClr val="B4D3E2"/>
    <a:srgbClr val="666666"/>
    <a:srgbClr val="AECFE0"/>
    <a:srgbClr val="A4C9DC"/>
    <a:srgbClr val="A7D1D9"/>
    <a:srgbClr val="AEC9D2"/>
    <a:srgbClr val="CEECF2"/>
    <a:srgbClr val="14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54" d="100"/>
          <a:sy n="154" d="100"/>
        </p:scale>
        <p:origin x="1976" y="192"/>
      </p:cViewPr>
      <p:guideLst>
        <p:guide orient="horz" pos="1620"/>
        <p:guide pos="2881"/>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gs" Target="tags/tag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dHalvey/Documents/Audit/Sarah/NELA%20Audit%20Sunderland%20/NELA%20Audit%20Data%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27767751264569"/>
          <c:y val="0.12967594415510569"/>
          <c:w val="0.61851110386889518"/>
          <c:h val="0.54927079617328334"/>
        </c:manualLayout>
      </c:layout>
      <c:barChart>
        <c:barDir val="col"/>
        <c:grouping val="clustered"/>
        <c:varyColors val="0"/>
        <c:ser>
          <c:idx val="0"/>
          <c:order val="0"/>
          <c:tx>
            <c:strRef>
              <c:f>'NELA Tariff markers'!$B$1</c:f>
              <c:strCache>
                <c:ptCount val="1"/>
                <c:pt idx="0">
                  <c:v>% patients who died</c:v>
                </c:pt>
              </c:strCache>
            </c:strRef>
          </c:tx>
          <c:spPr>
            <a:solidFill>
              <a:schemeClr val="accent1"/>
            </a:solidFill>
            <a:ln>
              <a:noFill/>
            </a:ln>
            <a:effectLst/>
          </c:spPr>
          <c:invertIfNegative val="0"/>
          <c:dLbls>
            <c:dLbl>
              <c:idx val="1"/>
              <c:tx>
                <c:rich>
                  <a:bodyPr/>
                  <a:lstStyle/>
                  <a:p>
                    <a:fld id="{D856A72D-87DF-0640-8A06-16BA0265B89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62-834F-BF53-AD9667B91820}"/>
                </c:ext>
              </c:extLst>
            </c:dLbl>
            <c:dLbl>
              <c:idx val="2"/>
              <c:tx>
                <c:rich>
                  <a:bodyPr/>
                  <a:lstStyle/>
                  <a:p>
                    <a:fld id="{301E8968-4DA2-F044-A5E2-EC67478CB6C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62-834F-BF53-AD9667B91820}"/>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'NELA Tariff markers'!$A$2:$A$4</c:f>
              <c:strCache>
                <c:ptCount val="3"/>
                <c:pt idx="0">
                  <c:v>Consultant surgeon</c:v>
                </c:pt>
                <c:pt idx="1">
                  <c:v>Consultant anaesthetist</c:v>
                </c:pt>
                <c:pt idx="2">
                  <c:v>Post op critical care</c:v>
                </c:pt>
              </c:strCache>
            </c:strRef>
          </c:cat>
          <c:val>
            <c:numRef>
              <c:f>'NELA Tariff markers'!$B$2:$B$4</c:f>
              <c:numCache>
                <c:formatCode>General</c:formatCode>
                <c:ptCount val="3"/>
                <c:pt idx="0">
                  <c:v>100</c:v>
                </c:pt>
                <c:pt idx="1">
                  <c:v>94</c:v>
                </c:pt>
                <c:pt idx="2">
                  <c:v>88.9</c:v>
                </c:pt>
              </c:numCache>
            </c:numRef>
          </c:val>
          <c:extLst>
            <c:ext xmlns:c16="http://schemas.microsoft.com/office/drawing/2014/chart" uri="{C3380CC4-5D6E-409C-BE32-E72D297353CC}">
              <c16:uniqueId val="{00000002-8562-834F-BF53-AD9667B91820}"/>
            </c:ext>
          </c:extLst>
        </c:ser>
        <c:ser>
          <c:idx val="1"/>
          <c:order val="1"/>
          <c:tx>
            <c:strRef>
              <c:f>'NELA Tariff markers'!$C$1</c:f>
              <c:strCache>
                <c:ptCount val="1"/>
                <c:pt idx="0">
                  <c:v>% patients overall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'NELA Tariff markers'!$A$2:$A$4</c:f>
              <c:strCache>
                <c:ptCount val="3"/>
                <c:pt idx="0">
                  <c:v>Consultant surgeon</c:v>
                </c:pt>
                <c:pt idx="1">
                  <c:v>Consultant anaesthetist</c:v>
                </c:pt>
                <c:pt idx="2">
                  <c:v>Post op critical care</c:v>
                </c:pt>
              </c:strCache>
            </c:strRef>
          </c:cat>
          <c:val>
            <c:numRef>
              <c:f>'NELA Tariff markers'!$C$2:$C$4</c:f>
              <c:numCache>
                <c:formatCode>General</c:formatCode>
                <c:ptCount val="3"/>
                <c:pt idx="0">
                  <c:v>97</c:v>
                </c:pt>
                <c:pt idx="1">
                  <c:v>98</c:v>
                </c:pt>
                <c:pt idx="2">
                  <c:v>83.8</c:v>
                </c:pt>
              </c:numCache>
            </c:numRef>
          </c:val>
          <c:extLst>
            <c:ext xmlns:c16="http://schemas.microsoft.com/office/drawing/2014/chart" uri="{C3380CC4-5D6E-409C-BE32-E72D297353CC}">
              <c16:uniqueId val="{00000003-8562-834F-BF53-AD9667B91820}"/>
            </c:ext>
          </c:extLst>
        </c:ser>
        <c:dLbls>
          <c:dLblPos val="outEnd"/>
          <c:showLegendKey val="0"/>
          <c:showVal val="1"/>
          <c:showCatName val="0"/>
          <c:showSerName val="0"/>
          <c:showPercent val="0"/>
          <c:showBubbleSize val="0"/>
        </c:dLbls>
        <c:gapWidth val="219"/>
        <c:overlap val="-27"/>
        <c:axId val="1083455839"/>
        <c:axId val="1100819215"/>
      </c:barChart>
      <c:catAx>
        <c:axId val="108345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00819215"/>
        <c:crosses val="autoZero"/>
        <c:auto val="1"/>
        <c:lblAlgn val="ctr"/>
        <c:lblOffset val="100"/>
        <c:noMultiLvlLbl val="0"/>
      </c:catAx>
      <c:valAx>
        <c:axId val="1100819215"/>
        <c:scaling>
          <c:orientation val="minMax"/>
          <c:max val="10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solidFill>
                    <a:latin typeface="Calibri" panose="020F0502020204030204" pitchFamily="34" charset="0"/>
                    <a:ea typeface="+mn-ea"/>
                    <a:cs typeface="Calibri" panose="020F0502020204030204" pitchFamily="34" charset="0"/>
                  </a:defRPr>
                </a:pPr>
                <a:r>
                  <a:rPr lang="en-GB" sz="500" dirty="0">
                    <a:solidFill>
                      <a:schemeClr val="tx1"/>
                    </a:solidFill>
                    <a:latin typeface="Calibri" panose="020F0502020204030204" pitchFamily="34" charset="0"/>
                    <a:cs typeface="Calibri" panose="020F0502020204030204" pitchFamily="34" charset="0"/>
                  </a:rPr>
                  <a:t>%</a:t>
                </a:r>
                <a:r>
                  <a:rPr lang="en-GB" sz="500" baseline="0" dirty="0">
                    <a:solidFill>
                      <a:schemeClr val="tx1"/>
                    </a:solidFill>
                    <a:latin typeface="Calibri" panose="020F0502020204030204" pitchFamily="34" charset="0"/>
                    <a:cs typeface="Calibri" panose="020F0502020204030204" pitchFamily="34" charset="0"/>
                  </a:rPr>
                  <a:t> Patients</a:t>
                </a:r>
                <a:endParaRPr lang="en-GB" sz="500" dirty="0">
                  <a:solidFill>
                    <a:schemeClr val="tx1"/>
                  </a:solidFill>
                  <a:latin typeface="Calibri" panose="020F0502020204030204" pitchFamily="34" charset="0"/>
                  <a:cs typeface="Calibri" panose="020F0502020204030204" pitchFamily="34" charset="0"/>
                </a:endParaRPr>
              </a:p>
            </c:rich>
          </c:tx>
          <c:layout>
            <c:manualLayout>
              <c:xMode val="edge"/>
              <c:yMode val="edge"/>
              <c:x val="0.11825503980632246"/>
              <c:y val="0.27362198568842167"/>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83455839"/>
        <c:crosses val="autoZero"/>
        <c:crossBetween val="between"/>
      </c:valAx>
      <c:spPr>
        <a:noFill/>
        <a:ln>
          <a:noFill/>
        </a:ln>
        <a:effectLst/>
      </c:spPr>
    </c:plotArea>
    <c:legend>
      <c:legendPos val="b"/>
      <c:layout>
        <c:manualLayout>
          <c:xMode val="edge"/>
          <c:yMode val="edge"/>
          <c:x val="0.17069531662937534"/>
          <c:y val="0.79492311020604567"/>
          <c:w val="0.8158102442056947"/>
          <c:h val="4.2222538470423739E-2"/>
        </c:manualLayout>
      </c:layout>
      <c:overlay val="0"/>
      <c:spPr>
        <a:noFill/>
        <a:ln>
          <a:noFill/>
        </a:ln>
        <a:effectLst/>
      </c:spPr>
      <c:txPr>
        <a:bodyPr rot="0" spcFirstLastPara="1" vertOverflow="ellipsis" vert="horz" wrap="square" anchor="ctr" anchorCtr="1"/>
        <a:lstStyle/>
        <a:p>
          <a:pPr>
            <a:defRPr sz="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5075452417915"/>
          <c:y val="0.20700340746010118"/>
          <c:w val="0.61408870239443591"/>
          <c:h val="0.5266766411966795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scan and timings'!$A$9:$A$11</c:f>
              <c:strCache>
                <c:ptCount val="3"/>
                <c:pt idx="0">
                  <c:v>CT within 2 hours of surgical review</c:v>
                </c:pt>
                <c:pt idx="1">
                  <c:v>Decision within 1 hour of CT report</c:v>
                </c:pt>
                <c:pt idx="2">
                  <c:v>Theatre within 2 hours of decision</c:v>
                </c:pt>
              </c:strCache>
            </c:strRef>
          </c:cat>
          <c:val>
            <c:numRef>
              <c:f>'CT scan and timings'!$B$9:$B$11</c:f>
              <c:numCache>
                <c:formatCode>General</c:formatCode>
                <c:ptCount val="3"/>
                <c:pt idx="0">
                  <c:v>56</c:v>
                </c:pt>
                <c:pt idx="1">
                  <c:v>64</c:v>
                </c:pt>
                <c:pt idx="2">
                  <c:v>72</c:v>
                </c:pt>
              </c:numCache>
            </c:numRef>
          </c:val>
          <c:extLst>
            <c:ext xmlns:c16="http://schemas.microsoft.com/office/drawing/2014/chart" uri="{C3380CC4-5D6E-409C-BE32-E72D297353CC}">
              <c16:uniqueId val="{00000000-5219-054A-8EE1-63C2D11D2891}"/>
            </c:ext>
          </c:extLst>
        </c:ser>
        <c:dLbls>
          <c:dLblPos val="outEnd"/>
          <c:showLegendKey val="0"/>
          <c:showVal val="1"/>
          <c:showCatName val="0"/>
          <c:showSerName val="0"/>
          <c:showPercent val="0"/>
          <c:showBubbleSize val="0"/>
        </c:dLbls>
        <c:gapWidth val="219"/>
        <c:overlap val="-27"/>
        <c:axId val="731827599"/>
        <c:axId val="731829247"/>
      </c:barChart>
      <c:catAx>
        <c:axId val="73182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31829247"/>
        <c:crosses val="autoZero"/>
        <c:auto val="1"/>
        <c:lblAlgn val="ctr"/>
        <c:lblOffset val="100"/>
        <c:noMultiLvlLbl val="0"/>
      </c:catAx>
      <c:valAx>
        <c:axId val="731829247"/>
        <c:scaling>
          <c:orientation val="minMax"/>
          <c:max val="10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chemeClr val="tx1"/>
                    </a:solidFill>
                    <a:latin typeface="Calibri" panose="020F0502020204030204" pitchFamily="34" charset="0"/>
                    <a:ea typeface="+mn-ea"/>
                    <a:cs typeface="Calibri" panose="020F0502020204030204" pitchFamily="34" charset="0"/>
                  </a:defRPr>
                </a:pPr>
                <a:r>
                  <a:rPr lang="en-GB" sz="500">
                    <a:solidFill>
                      <a:schemeClr val="tx1"/>
                    </a:solidFill>
                    <a:latin typeface="Calibri" panose="020F0502020204030204" pitchFamily="34" charset="0"/>
                    <a:cs typeface="Calibri" panose="020F0502020204030204" pitchFamily="34" charset="0"/>
                  </a:rPr>
                  <a:t>%</a:t>
                </a:r>
                <a:r>
                  <a:rPr lang="en-GB" sz="500" baseline="0">
                    <a:solidFill>
                      <a:schemeClr val="tx1"/>
                    </a:solidFill>
                    <a:latin typeface="Calibri" panose="020F0502020204030204" pitchFamily="34" charset="0"/>
                    <a:cs typeface="Calibri" panose="020F0502020204030204" pitchFamily="34" charset="0"/>
                  </a:rPr>
                  <a:t> Patients</a:t>
                </a:r>
                <a:endParaRPr lang="en-GB" sz="500">
                  <a:solidFill>
                    <a:schemeClr val="tx1"/>
                  </a:solidFill>
                  <a:latin typeface="Calibri" panose="020F0502020204030204" pitchFamily="34" charset="0"/>
                  <a:cs typeface="Calibri" panose="020F0502020204030204" pitchFamily="34" charset="0"/>
                </a:endParaRPr>
              </a:p>
            </c:rich>
          </c:tx>
          <c:layout>
            <c:manualLayout>
              <c:xMode val="edge"/>
              <c:yMode val="edge"/>
              <c:x val="0.12792718782912152"/>
              <c:y val="0.31505715328505762"/>
            </c:manualLayout>
          </c:layout>
          <c:overlay val="0"/>
          <c:spPr>
            <a:noFill/>
            <a:ln>
              <a:noFill/>
            </a:ln>
            <a:effectLst/>
          </c:spPr>
          <c:txPr>
            <a:bodyPr rot="-5400000" spcFirstLastPara="1" vertOverflow="ellipsis" vert="horz" wrap="square" anchor="ctr" anchorCtr="1"/>
            <a:lstStyle/>
            <a:p>
              <a:pPr>
                <a:defRPr sz="5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3182759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GB"/>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pPr>
              <a:defRPr/>
            </a:pPr>
            <a:endParaRPr lang="en-US"/>
          </a:p>
        </p:txBody>
      </p:sp>
      <p:sp>
        <p:nvSpPr>
          <p:cNvPr id="5" name="Footer Placeholder 4"/>
          <p:cNvSpPr>
            <a:spLocks noGrp="1"/>
          </p:cNvSpPr>
          <p:nvPr>
            <p:ph type="ftr" sz="quarter" idx="11"/>
          </p:nvPr>
        </p:nvSpPr>
        <p:spPr>
          <a:xfrm>
            <a:off x="1028700" y="3242884"/>
            <a:ext cx="4800600" cy="273844"/>
          </a:xfrm>
        </p:spPr>
        <p:txBody>
          <a:bodyPr/>
          <a:lstStyle/>
          <a:p>
            <a:pPr>
              <a:defRPr/>
            </a:pPr>
            <a:endParaRPr lang="en-US"/>
          </a:p>
        </p:txBody>
      </p:sp>
      <p:sp>
        <p:nvSpPr>
          <p:cNvPr id="6" name="Slide Number Placeholder 5"/>
          <p:cNvSpPr>
            <a:spLocks noGrp="1"/>
          </p:cNvSpPr>
          <p:nvPr>
            <p:ph type="sldNum" sz="quarter" idx="12"/>
          </p:nvPr>
        </p:nvSpPr>
        <p:spPr>
          <a:xfrm>
            <a:off x="6057900" y="1073150"/>
            <a:ext cx="2057400" cy="273844"/>
          </a:xfrm>
        </p:spPr>
        <p:txBody>
          <a:bodyPr/>
          <a:lstStyle/>
          <a:p>
            <a:pPr>
              <a:defRPr/>
            </a:pPr>
            <a:fld id="{E9E44D62-E9B9-4A1F-9D60-78A1B8BD2136}" type="slidenum">
              <a:rPr lang="en-US" smtClean="0"/>
              <a:pPr>
                <a:defRPr/>
              </a:pPr>
              <a:t>‹#›</a:t>
            </a:fld>
            <a:endParaRPr lang="en-US"/>
          </a:p>
        </p:txBody>
      </p:sp>
    </p:spTree>
    <p:extLst>
      <p:ext uri="{BB962C8B-B14F-4D97-AF65-F5344CB8AC3E}">
        <p14:creationId xmlns:p14="http://schemas.microsoft.com/office/powerpoint/2010/main" val="60251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30003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GB"/>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14350" y="284956"/>
            <a:ext cx="5243619" cy="273844"/>
          </a:xfrm>
        </p:spPr>
        <p:txBody>
          <a:bodyPr/>
          <a:lstStyle/>
          <a:p>
            <a:pPr>
              <a:defRPr/>
            </a:pPr>
            <a:endParaRPr lang="en-US"/>
          </a:p>
        </p:txBody>
      </p:sp>
      <p:sp>
        <p:nvSpPr>
          <p:cNvPr id="7" name="Slide Number Placeholder 6"/>
          <p:cNvSpPr>
            <a:spLocks noGrp="1"/>
          </p:cNvSpPr>
          <p:nvPr>
            <p:ph type="sldNum" sz="quarter" idx="12"/>
          </p:nvPr>
        </p:nvSpPr>
        <p:spPr>
          <a:xfrm>
            <a:off x="8146839" y="285750"/>
            <a:ext cx="482811" cy="273844"/>
          </a:xfrm>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242289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GB"/>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14350" y="284956"/>
            <a:ext cx="5243619" cy="273844"/>
          </a:xfrm>
        </p:spPr>
        <p:txBody>
          <a:bodyPr/>
          <a:lstStyle/>
          <a:p>
            <a:pPr>
              <a:defRPr/>
            </a:pPr>
            <a:endParaRPr lang="en-US"/>
          </a:p>
        </p:txBody>
      </p:sp>
      <p:sp>
        <p:nvSpPr>
          <p:cNvPr id="7" name="Slide Number Placeholder 6"/>
          <p:cNvSpPr>
            <a:spLocks noGrp="1"/>
          </p:cNvSpPr>
          <p:nvPr>
            <p:ph type="sldNum" sz="quarter" idx="12"/>
          </p:nvPr>
        </p:nvSpPr>
        <p:spPr>
          <a:xfrm>
            <a:off x="8146839" y="285750"/>
            <a:ext cx="482811" cy="273844"/>
          </a:xfrm>
        </p:spPr>
        <p:txBody>
          <a:bodyPr/>
          <a:lstStyle/>
          <a:p>
            <a:pPr>
              <a:defRPr/>
            </a:pPr>
            <a:fld id="{25043CB6-A91D-4176-912B-555F54C38C99}" type="slidenum">
              <a:rPr lang="en-US" smtClean="0"/>
              <a:pPr>
                <a:defRPr/>
              </a:pPr>
              <a:t>‹#›</a:t>
            </a:fld>
            <a:endParaRPr lang="en-US"/>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5329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GB"/>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14350" y="284163"/>
            <a:ext cx="5243619" cy="273844"/>
          </a:xfrm>
        </p:spPr>
        <p:txBody>
          <a:bodyPr/>
          <a:lstStyle/>
          <a:p>
            <a:pPr>
              <a:defRPr/>
            </a:pPr>
            <a:endParaRPr lang="en-US"/>
          </a:p>
        </p:txBody>
      </p:sp>
      <p:sp>
        <p:nvSpPr>
          <p:cNvPr id="7" name="Slide Number Placeholder 6"/>
          <p:cNvSpPr>
            <a:spLocks noGrp="1"/>
          </p:cNvSpPr>
          <p:nvPr>
            <p:ph type="sldNum" sz="quarter" idx="12"/>
          </p:nvPr>
        </p:nvSpPr>
        <p:spPr>
          <a:xfrm>
            <a:off x="8146839" y="285750"/>
            <a:ext cx="482811" cy="273844"/>
          </a:xfrm>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2006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203671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417970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277C51-0625-40F0-8A02-D153CC2D7029}" type="slidenum">
              <a:rPr lang="en-US" smtClean="0"/>
              <a:pPr>
                <a:defRPr/>
              </a:pPr>
              <a:t>‹#›</a:t>
            </a:fld>
            <a:endParaRPr lang="en-US"/>
          </a:p>
        </p:txBody>
      </p:sp>
    </p:spTree>
    <p:extLst>
      <p:ext uri="{BB962C8B-B14F-4D97-AF65-F5344CB8AC3E}">
        <p14:creationId xmlns:p14="http://schemas.microsoft.com/office/powerpoint/2010/main" val="392215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14350" y="285750"/>
            <a:ext cx="5243619" cy="273844"/>
          </a:xfrm>
        </p:spPr>
        <p:txBody>
          <a:bodyPr/>
          <a:lstStyle/>
          <a:p>
            <a:pPr>
              <a:defRPr/>
            </a:pPr>
            <a:endParaRPr lang="en-US"/>
          </a:p>
        </p:txBody>
      </p:sp>
      <p:sp>
        <p:nvSpPr>
          <p:cNvPr id="6" name="Slide Number Placeholder 5"/>
          <p:cNvSpPr>
            <a:spLocks noGrp="1"/>
          </p:cNvSpPr>
          <p:nvPr>
            <p:ph type="sldNum" sz="quarter" idx="12"/>
          </p:nvPr>
        </p:nvSpPr>
        <p:spPr>
          <a:xfrm>
            <a:off x="8146839" y="285750"/>
            <a:ext cx="482811" cy="273844"/>
          </a:xfrm>
        </p:spPr>
        <p:txBody>
          <a:bodyPr/>
          <a:lstStyle/>
          <a:p>
            <a:pPr>
              <a:defRPr/>
            </a:pPr>
            <a:fld id="{6C9A1A37-7051-412A-8F35-8483CD8F48E7}" type="slidenum">
              <a:rPr lang="en-US" smtClean="0"/>
              <a:pPr>
                <a:defRPr/>
              </a:pPr>
              <a:t>‹#›</a:t>
            </a:fld>
            <a:endParaRPr lang="en-US"/>
          </a:p>
        </p:txBody>
      </p:sp>
    </p:spTree>
    <p:extLst>
      <p:ext uri="{BB962C8B-B14F-4D97-AF65-F5344CB8AC3E}">
        <p14:creationId xmlns:p14="http://schemas.microsoft.com/office/powerpoint/2010/main" val="246271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72C493-C7EB-4BEF-9EB3-C72AA1A173D7}" type="slidenum">
              <a:rPr lang="en-US" smtClean="0"/>
              <a:pPr>
                <a:defRPr/>
              </a:pPr>
              <a:t>‹#›</a:t>
            </a:fld>
            <a:endParaRPr lang="en-US"/>
          </a:p>
        </p:txBody>
      </p:sp>
    </p:spTree>
    <p:extLst>
      <p:ext uri="{BB962C8B-B14F-4D97-AF65-F5344CB8AC3E}">
        <p14:creationId xmlns:p14="http://schemas.microsoft.com/office/powerpoint/2010/main" val="14678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GB"/>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14350" y="285751"/>
            <a:ext cx="5243619" cy="273049"/>
          </a:xfrm>
        </p:spPr>
        <p:txBody>
          <a:bodyPr/>
          <a:lstStyle/>
          <a:p>
            <a:pPr>
              <a:defRPr/>
            </a:pPr>
            <a:endParaRPr lang="en-US"/>
          </a:p>
        </p:txBody>
      </p:sp>
      <p:sp>
        <p:nvSpPr>
          <p:cNvPr id="6" name="Slide Number Placeholder 5"/>
          <p:cNvSpPr>
            <a:spLocks noGrp="1"/>
          </p:cNvSpPr>
          <p:nvPr>
            <p:ph type="sldNum" sz="quarter" idx="12"/>
          </p:nvPr>
        </p:nvSpPr>
        <p:spPr>
          <a:xfrm>
            <a:off x="8146839" y="285750"/>
            <a:ext cx="482811" cy="273844"/>
          </a:xfrm>
        </p:spPr>
        <p:txBody>
          <a:bodyPr/>
          <a:lstStyle/>
          <a:p>
            <a:pPr>
              <a:defRPr/>
            </a:pPr>
            <a:fld id="{3239EF23-2AC5-4B50-8C9E-5F8D49668A77}" type="slidenum">
              <a:rPr lang="en-US" smtClean="0"/>
              <a:pPr>
                <a:defRPr/>
              </a:pPr>
              <a:t>‹#›</a:t>
            </a:fld>
            <a:endParaRPr lang="en-US"/>
          </a:p>
        </p:txBody>
      </p:sp>
    </p:spTree>
    <p:extLst>
      <p:ext uri="{BB962C8B-B14F-4D97-AF65-F5344CB8AC3E}">
        <p14:creationId xmlns:p14="http://schemas.microsoft.com/office/powerpoint/2010/main" val="228093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BD8762-0F6F-41F2-8E1E-C5EF6CE7FF3C}" type="slidenum">
              <a:rPr lang="en-US" smtClean="0"/>
              <a:pPr>
                <a:defRPr/>
              </a:pPr>
              <a:t>‹#›</a:t>
            </a:fld>
            <a:endParaRPr lang="en-US"/>
          </a:p>
        </p:txBody>
      </p:sp>
    </p:spTree>
    <p:extLst>
      <p:ext uri="{BB962C8B-B14F-4D97-AF65-F5344CB8AC3E}">
        <p14:creationId xmlns:p14="http://schemas.microsoft.com/office/powerpoint/2010/main" val="194708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45EB89-E1F0-4213-BFCF-D6A06A13C4EF}" type="slidenum">
              <a:rPr lang="en-US" smtClean="0"/>
              <a:pPr>
                <a:defRPr/>
              </a:pPr>
              <a:t>‹#›</a:t>
            </a:fld>
            <a:endParaRPr lang="en-US"/>
          </a:p>
        </p:txBody>
      </p:sp>
    </p:spTree>
    <p:extLst>
      <p:ext uri="{BB962C8B-B14F-4D97-AF65-F5344CB8AC3E}">
        <p14:creationId xmlns:p14="http://schemas.microsoft.com/office/powerpoint/2010/main" val="254818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249905-9305-4041-8B60-8DE0824E8129}" type="slidenum">
              <a:rPr lang="en-US" smtClean="0"/>
              <a:pPr>
                <a:defRPr/>
              </a:pPr>
              <a:t>‹#›</a:t>
            </a:fld>
            <a:endParaRPr lang="en-US"/>
          </a:p>
        </p:txBody>
      </p:sp>
    </p:spTree>
    <p:extLst>
      <p:ext uri="{BB962C8B-B14F-4D97-AF65-F5344CB8AC3E}">
        <p14:creationId xmlns:p14="http://schemas.microsoft.com/office/powerpoint/2010/main" val="276844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C76933-D99D-4DC1-BD09-1072CC92B201}" type="slidenum">
              <a:rPr lang="en-US" smtClean="0"/>
              <a:pPr>
                <a:defRPr/>
              </a:pPr>
              <a:t>‹#›</a:t>
            </a:fld>
            <a:endParaRPr lang="en-US"/>
          </a:p>
        </p:txBody>
      </p:sp>
    </p:spTree>
    <p:extLst>
      <p:ext uri="{BB962C8B-B14F-4D97-AF65-F5344CB8AC3E}">
        <p14:creationId xmlns:p14="http://schemas.microsoft.com/office/powerpoint/2010/main" val="35312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A5529-8465-4E7D-9DB8-D374C51CD792}" type="slidenum">
              <a:rPr lang="en-US" smtClean="0"/>
              <a:pPr>
                <a:defRPr/>
              </a:pPr>
              <a:t>‹#›</a:t>
            </a:fld>
            <a:endParaRPr lang="en-US"/>
          </a:p>
        </p:txBody>
      </p:sp>
    </p:spTree>
    <p:extLst>
      <p:ext uri="{BB962C8B-B14F-4D97-AF65-F5344CB8AC3E}">
        <p14:creationId xmlns:p14="http://schemas.microsoft.com/office/powerpoint/2010/main" val="223343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403406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25043CB6-A91D-4176-912B-555F54C38C99}" type="slidenum">
              <a:rPr lang="en-US" smtClean="0"/>
              <a:pPr>
                <a:defRPr/>
              </a:pPr>
              <a:t>‹#›</a:t>
            </a:fld>
            <a:endParaRPr lang="en-US"/>
          </a:p>
        </p:txBody>
      </p:sp>
    </p:spTree>
    <p:extLst>
      <p:ext uri="{BB962C8B-B14F-4D97-AF65-F5344CB8AC3E}">
        <p14:creationId xmlns:p14="http://schemas.microsoft.com/office/powerpoint/2010/main" val="249544254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D70FA4-329E-A94E-880A-2C873D976257}"/>
              </a:ext>
            </a:extLst>
          </p:cNvPr>
          <p:cNvSpPr/>
          <p:nvPr/>
        </p:nvSpPr>
        <p:spPr>
          <a:xfrm>
            <a:off x="5619493" y="4351169"/>
            <a:ext cx="3437231" cy="73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12D07C1-63E5-FE46-9158-E7D08D52BAA7}"/>
              </a:ext>
            </a:extLst>
          </p:cNvPr>
          <p:cNvSpPr txBox="1"/>
          <p:nvPr/>
        </p:nvSpPr>
        <p:spPr>
          <a:xfrm>
            <a:off x="8034987" y="4322055"/>
            <a:ext cx="954555" cy="754822"/>
          </a:xfrm>
          <a:prstGeom prst="rect">
            <a:avLst/>
          </a:prstGeom>
          <a:solidFill>
            <a:schemeClr val="bg1"/>
          </a:solidFill>
        </p:spPr>
        <p:txBody>
          <a:bodyPr wrap="square" rtlCol="0">
            <a:spAutoFit/>
          </a:bodyPr>
          <a:lstStyle>
            <a:defPPr>
              <a:defRPr kern="1200" smtId="4294967295"/>
            </a:defPPr>
          </a:lstStyle>
          <a:p>
            <a:r>
              <a:rPr lang="en-US" sz="420" dirty="0">
                <a:latin typeface="Calibri" panose="020F0502020204030204" pitchFamily="34" charset="0"/>
                <a:ea typeface="Open Sans" panose="020B0606030504020204" pitchFamily="34" charset="0"/>
                <a:cs typeface="Calibri" panose="020F0502020204030204" pitchFamily="34" charset="0"/>
              </a:rPr>
              <a:t>Scan the QL code to view </a:t>
            </a:r>
          </a:p>
          <a:p>
            <a:r>
              <a:rPr lang="en-US" sz="420" dirty="0">
                <a:latin typeface="Calibri" panose="020F0502020204030204" pitchFamily="34" charset="0"/>
                <a:ea typeface="Open Sans" panose="020B0606030504020204" pitchFamily="34" charset="0"/>
                <a:cs typeface="Calibri" panose="020F0502020204030204" pitchFamily="34" charset="0"/>
              </a:rPr>
              <a:t>a PDF of our new NELA </a:t>
            </a:r>
          </a:p>
          <a:p>
            <a:r>
              <a:rPr lang="en-US" sz="420" dirty="0">
                <a:latin typeface="Calibri" panose="020F0502020204030204" pitchFamily="34" charset="0"/>
                <a:ea typeface="Open Sans" panose="020B0606030504020204" pitchFamily="34" charset="0"/>
                <a:cs typeface="Calibri" panose="020F0502020204030204" pitchFamily="34" charset="0"/>
              </a:rPr>
              <a:t>Pathway</a:t>
            </a:r>
          </a:p>
          <a:p>
            <a:endParaRPr lang="en-US" sz="420" dirty="0">
              <a:latin typeface="Calibri" panose="020F0502020204030204" pitchFamily="34" charset="0"/>
              <a:ea typeface="Open Sans" panose="020B0606030504020204" pitchFamily="34" charset="0"/>
              <a:cs typeface="Calibri" panose="020F050202020403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a:p>
            <a:endParaRPr lang="en-US" sz="375" dirty="0">
              <a:latin typeface="Titillium Web" panose="00000500000000000000" pitchFamily="2" charset="0"/>
              <a:ea typeface="Open Sans" panose="020B0606030504020204" pitchFamily="34" charset="0"/>
              <a:cs typeface="Open Sans" panose="020B0606030504020204" pitchFamily="34" charset="0"/>
            </a:endParaRPr>
          </a:p>
        </p:txBody>
      </p:sp>
      <p:sp>
        <p:nvSpPr>
          <p:cNvPr id="230" name="TextBox 229">
            <a:extLst>
              <a:ext uri="{FF2B5EF4-FFF2-40B4-BE49-F238E27FC236}">
                <a16:creationId xmlns:a16="http://schemas.microsoft.com/office/drawing/2014/main" id="{AD2E301E-E7B3-4BB5-B48D-F76D6F65BBE3}"/>
              </a:ext>
            </a:extLst>
          </p:cNvPr>
          <p:cNvSpPr txBox="1"/>
          <p:nvPr/>
        </p:nvSpPr>
        <p:spPr>
          <a:xfrm>
            <a:off x="5619492" y="1058348"/>
            <a:ext cx="3437232" cy="3227413"/>
          </a:xfrm>
          <a:prstGeom prst="rect">
            <a:avLst/>
          </a:prstGeom>
          <a:solidFill>
            <a:schemeClr val="bg1"/>
          </a:solidFill>
        </p:spPr>
        <p:txBody>
          <a:bodyPr wrap="square" lIns="72000" tIns="36000" rIns="72000" bIns="36000" rtlCol="0">
            <a:spAutoFit/>
          </a:bodyPr>
          <a:lstStyle>
            <a:defPPr>
              <a:defRPr kern="1200" smtId="4294967295"/>
            </a:defPPr>
          </a:lstStyle>
          <a:p>
            <a:r>
              <a:rPr lang="en-GB" sz="500" dirty="0">
                <a:latin typeface="Calibri" panose="020F0502020204030204" pitchFamily="34" charset="0"/>
                <a:cs typeface="Calibri" panose="020F0502020204030204" pitchFamily="34" charset="0"/>
              </a:rPr>
              <a:t>Although mortality following emergency laparotomy has fallen from 11.4% to 9.3% nationally since the introduction of NELA, though the report authors recognise that this improvement has plateaued in recent years and suggest </a:t>
            </a:r>
            <a:r>
              <a:rPr lang="en-GB" sz="500" dirty="0" err="1">
                <a:latin typeface="Calibri" panose="020F0502020204030204" pitchFamily="34" charset="0"/>
                <a:cs typeface="Calibri" panose="020F0502020204030204" pitchFamily="34" charset="0"/>
              </a:rPr>
              <a:t>institiutional</a:t>
            </a:r>
            <a:r>
              <a:rPr lang="en-GB" sz="500" dirty="0">
                <a:latin typeface="Calibri" panose="020F0502020204030204" pitchFamily="34" charset="0"/>
                <a:cs typeface="Calibri" panose="020F0502020204030204" pitchFamily="34" charset="0"/>
              </a:rPr>
              <a:t> change is necessary to drive further improvement</a:t>
            </a:r>
            <a:r>
              <a:rPr lang="en-GB" sz="500" baseline="30000" dirty="0">
                <a:latin typeface="Calibri" panose="020F0502020204030204" pitchFamily="34" charset="0"/>
                <a:cs typeface="Calibri" panose="020F0502020204030204" pitchFamily="34" charset="0"/>
              </a:rPr>
              <a:t>4</a:t>
            </a:r>
            <a:r>
              <a:rPr lang="en-GB" sz="500" dirty="0">
                <a:latin typeface="Calibri" panose="020F0502020204030204" pitchFamily="34" charset="0"/>
                <a:cs typeface="Calibri" panose="020F0502020204030204" pitchFamily="34" charset="0"/>
              </a:rPr>
              <a:t>. Review of our local mortality data confirmed the care received by patients who subsequently died adhered to national standards; patients received consultant led care in theatre, and over 88% patients who subsequently died were admitted to critical care following their surgery.  However, despite adherence to these standards, our run chart mortality data (see </a:t>
            </a:r>
            <a:r>
              <a:rPr lang="en-GB" sz="500" b="1" dirty="0">
                <a:latin typeface="Calibri" panose="020F0502020204030204" pitchFamily="34" charset="0"/>
                <a:cs typeface="Calibri" panose="020F0502020204030204" pitchFamily="34" charset="0"/>
              </a:rPr>
              <a:t>FIGURE 1</a:t>
            </a:r>
            <a:r>
              <a:rPr lang="en-GB" sz="500" dirty="0">
                <a:latin typeface="Calibri" panose="020F0502020204030204" pitchFamily="34" charset="0"/>
                <a:cs typeface="Calibri" panose="020F0502020204030204" pitchFamily="34" charset="0"/>
              </a:rPr>
              <a:t>) shows that observed mortality was marginally higher than predicted mortality, and slightly above the national average.  </a:t>
            </a:r>
          </a:p>
          <a:p>
            <a:pPr lvl="3"/>
            <a:endParaRPr lang="en-GB" sz="500" dirty="0">
              <a:latin typeface="Calibri" panose="020F0502020204030204" pitchFamily="34" charset="0"/>
              <a:cs typeface="Calibri" panose="020F0502020204030204" pitchFamily="34" charset="0"/>
            </a:endParaRPr>
          </a:p>
          <a:p>
            <a:pPr lvl="3"/>
            <a:r>
              <a:rPr lang="en-GB" sz="500" dirty="0">
                <a:latin typeface="Calibri" panose="020F0502020204030204" pitchFamily="34" charset="0"/>
                <a:cs typeface="Calibri" panose="020F0502020204030204" pitchFamily="34" charset="0"/>
              </a:rPr>
              <a:t>It is recognised that assessment of risk is essential for informed consent and inter-professional communication. Recognition of high risk patients encompassing early mortality risk assessment and frailty assessment remains central to our care pathway prompting early escalation for senior surgical and anaesthetic review (see </a:t>
            </a:r>
            <a:r>
              <a:rPr lang="en-GB" sz="500" b="1" dirty="0">
                <a:latin typeface="Calibri" panose="020F0502020204030204" pitchFamily="34" charset="0"/>
                <a:cs typeface="Calibri" panose="020F0502020204030204" pitchFamily="34" charset="0"/>
              </a:rPr>
              <a:t>FIGURE 4</a:t>
            </a:r>
            <a:r>
              <a:rPr lang="en-GB" sz="500" dirty="0">
                <a:latin typeface="Calibri" panose="020F0502020204030204" pitchFamily="34" charset="0"/>
                <a:cs typeface="Calibri" panose="020F0502020204030204" pitchFamily="34" charset="0"/>
              </a:rPr>
              <a:t>.)  </a:t>
            </a:r>
          </a:p>
          <a:p>
            <a:pPr lvl="3"/>
            <a:endParaRPr lang="en-GB" sz="500" dirty="0">
              <a:latin typeface="Calibri" panose="020F0502020204030204" pitchFamily="34" charset="0"/>
              <a:cs typeface="Calibri" panose="020F0502020204030204" pitchFamily="34" charset="0"/>
            </a:endParaRPr>
          </a:p>
          <a:p>
            <a:pPr lvl="3"/>
            <a:r>
              <a:rPr lang="en-US" sz="500" dirty="0">
                <a:latin typeface="Calibri" panose="020F0502020204030204" pitchFamily="34" charset="0"/>
                <a:cs typeface="Calibri" panose="020F0502020204030204" pitchFamily="34" charset="0"/>
              </a:rPr>
              <a:t>Our mortality review revealed only seven of the eighteen patients who died following emergency laparotomy had a linear pathway from the door of the emergency department to theatre. 11/18 Patients who died were initially managed under another inpatient team or had a trial of conservative treatment.  It is recognized nationally that patients admitted under other teams have higher peri-operative morbidity and mortality. </a:t>
            </a:r>
            <a:r>
              <a:rPr lang="en-GB" sz="500" dirty="0">
                <a:latin typeface="Calibri" panose="020F0502020204030204" pitchFamily="34" charset="0"/>
                <a:cs typeface="Calibri" panose="020F0502020204030204" pitchFamily="34" charset="0"/>
              </a:rPr>
              <a:t>Noting this, a key aim is of our new NELA pathway to be more patient centred, with emphasis on equal urgency of care for those presenting in ED or referred by another inpatient team, and rapid access to diagnostic imaging and review based on severity of illness.  This  includes recognition and prompt treatment of sepsis, an area which has been identified both nationally and locally as requiring improvement, particularly in regard to timing of antibiotic therapy</a:t>
            </a:r>
            <a:r>
              <a:rPr lang="en-GB" sz="500" baseline="30000" dirty="0">
                <a:latin typeface="Calibri" panose="020F0502020204030204" pitchFamily="34" charset="0"/>
                <a:cs typeface="Calibri" panose="020F0502020204030204" pitchFamily="34" charset="0"/>
              </a:rPr>
              <a:t>4</a:t>
            </a:r>
            <a:r>
              <a:rPr lang="en-GB" sz="500" dirty="0">
                <a:latin typeface="Calibri" panose="020F0502020204030204" pitchFamily="34" charset="0"/>
                <a:cs typeface="Calibri" panose="020F0502020204030204" pitchFamily="34" charset="0"/>
              </a:rPr>
              <a:t>. </a:t>
            </a:r>
          </a:p>
          <a:p>
            <a:pPr lvl="3"/>
            <a:r>
              <a:rPr lang="en-GB" sz="500" dirty="0">
                <a:latin typeface="Calibri" panose="020F0502020204030204" pitchFamily="34" charset="0"/>
                <a:cs typeface="Calibri" panose="020F0502020204030204" pitchFamily="34" charset="0"/>
              </a:rPr>
              <a:t> </a:t>
            </a:r>
          </a:p>
          <a:p>
            <a:r>
              <a:rPr lang="en-GB" sz="500" dirty="0">
                <a:latin typeface="Calibri" panose="020F0502020204030204" pitchFamily="34" charset="0"/>
                <a:cs typeface="Calibri" panose="020F0502020204030204" pitchFamily="34" charset="0"/>
              </a:rPr>
              <a:t>Another domain highlighted as requiring improvement nationally has been the involvement of a geriatrician in the care of older patients following emergency laparotomy</a:t>
            </a:r>
            <a:r>
              <a:rPr lang="en-GB" sz="500" baseline="30000" dirty="0">
                <a:latin typeface="Calibri" panose="020F0502020204030204" pitchFamily="34" charset="0"/>
                <a:cs typeface="Calibri" panose="020F0502020204030204" pitchFamily="34" charset="0"/>
              </a:rPr>
              <a:t>4</a:t>
            </a:r>
            <a:r>
              <a:rPr lang="en-GB" sz="500" dirty="0">
                <a:latin typeface="Calibri" panose="020F0502020204030204" pitchFamily="34" charset="0"/>
                <a:cs typeface="Calibri" panose="020F0502020204030204" pitchFamily="34" charset="0"/>
              </a:rPr>
              <a:t>. Patients aged over 65 undergoing emergency laparotomy have double the mortality of patients aged under 65, and review by a geriatrician has been associated with reduced mortality in this group</a:t>
            </a:r>
            <a:r>
              <a:rPr lang="en-GB" sz="500" baseline="30000" dirty="0">
                <a:latin typeface="Calibri" panose="020F0502020204030204" pitchFamily="34" charset="0"/>
                <a:cs typeface="Calibri" panose="020F0502020204030204" pitchFamily="34" charset="0"/>
              </a:rPr>
              <a:t>5</a:t>
            </a:r>
            <a:r>
              <a:rPr lang="en-GB" sz="500" dirty="0">
                <a:latin typeface="Calibri" panose="020F0502020204030204" pitchFamily="34" charset="0"/>
                <a:cs typeface="Calibri" panose="020F0502020204030204" pitchFamily="34" charset="0"/>
              </a:rPr>
              <a:t>.  We hope to to increase the input frail and elderly patients receive from the geriatric team whilst on the surgical ward by consideration of referral to geriatrics during surgical consultant post-take round, this should allow frail and elderly patients to gain valuable geriatrician input regardless of whether their initial plan involves conservative or surgical treatment.  </a:t>
            </a:r>
          </a:p>
          <a:p>
            <a:endParaRPr lang="en-US" sz="500" dirty="0">
              <a:latin typeface="Calibri" panose="020F0502020204030204" pitchFamily="34" charset="0"/>
              <a:cs typeface="Calibri" panose="020F0502020204030204" pitchFamily="34" charset="0"/>
            </a:endParaRPr>
          </a:p>
          <a:p>
            <a:r>
              <a:rPr lang="en-GB" sz="500" dirty="0">
                <a:latin typeface="Calibri" panose="020F0502020204030204" pitchFamily="34" charset="0"/>
                <a:cs typeface="Calibri" panose="020F0502020204030204" pitchFamily="34" charset="0"/>
              </a:rPr>
              <a:t>Standards of care following emergency laparotomy are constantly evolving. </a:t>
            </a:r>
            <a:r>
              <a:rPr lang="en-US" sz="500" dirty="0">
                <a:latin typeface="Calibri" panose="020F0502020204030204" pitchFamily="34" charset="0"/>
                <a:cs typeface="Calibri" panose="020F0502020204030204" pitchFamily="34" charset="0"/>
              </a:rPr>
              <a:t>We have used our NELA mortality data to inform a new patient-</a:t>
            </a:r>
            <a:r>
              <a:rPr lang="en-US" sz="500" dirty="0" err="1">
                <a:latin typeface="Calibri" panose="020F0502020204030204" pitchFamily="34" charset="0"/>
                <a:cs typeface="Calibri" panose="020F0502020204030204" pitchFamily="34" charset="0"/>
              </a:rPr>
              <a:t>centred</a:t>
            </a:r>
            <a:r>
              <a:rPr lang="en-US" sz="500" dirty="0">
                <a:latin typeface="Calibri" panose="020F0502020204030204" pitchFamily="34" charset="0"/>
                <a:cs typeface="Calibri" panose="020F0502020204030204" pitchFamily="34" charset="0"/>
              </a:rPr>
              <a:t> peri-operative pathway with greater emphasis on recognition of sick and high risk patients, improved access to diagnostic imaging and theatre for patients already admitted on the ward, and increased multi-disciplinary working</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We</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hope</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this</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work</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may</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contribute</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towards</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reduced</a:t>
            </a:r>
            <a:r>
              <a:rPr lang="fr-FR" sz="500" dirty="0">
                <a:latin typeface="Calibri" panose="020F0502020204030204" pitchFamily="34" charset="0"/>
                <a:cs typeface="Calibri" panose="020F0502020204030204" pitchFamily="34" charset="0"/>
              </a:rPr>
              <a:t> post-</a:t>
            </a:r>
            <a:r>
              <a:rPr lang="fr-FR" sz="500" dirty="0" err="1">
                <a:latin typeface="Calibri" panose="020F0502020204030204" pitchFamily="34" charset="0"/>
                <a:cs typeface="Calibri" panose="020F0502020204030204" pitchFamily="34" charset="0"/>
              </a:rPr>
              <a:t>operative</a:t>
            </a:r>
            <a:r>
              <a:rPr lang="fr-FR" sz="500" dirty="0">
                <a:latin typeface="Calibri" panose="020F0502020204030204" pitchFamily="34" charset="0"/>
                <a:cs typeface="Calibri" panose="020F0502020204030204" pitchFamily="34" charset="0"/>
              </a:rPr>
              <a:t> complications, </a:t>
            </a:r>
            <a:r>
              <a:rPr lang="fr-FR" sz="500" dirty="0" err="1">
                <a:latin typeface="Calibri" panose="020F0502020204030204" pitchFamily="34" charset="0"/>
                <a:cs typeface="Calibri" panose="020F0502020204030204" pitchFamily="34" charset="0"/>
              </a:rPr>
              <a:t>reduced</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length</a:t>
            </a:r>
            <a:r>
              <a:rPr lang="fr-FR" sz="500" dirty="0">
                <a:latin typeface="Calibri" panose="020F0502020204030204" pitchFamily="34" charset="0"/>
                <a:cs typeface="Calibri" panose="020F0502020204030204" pitchFamily="34" charset="0"/>
              </a:rPr>
              <a:t> of </a:t>
            </a:r>
            <a:r>
              <a:rPr lang="fr-FR" sz="500" dirty="0" err="1">
                <a:latin typeface="Calibri" panose="020F0502020204030204" pitchFamily="34" charset="0"/>
                <a:cs typeface="Calibri" panose="020F0502020204030204" pitchFamily="34" charset="0"/>
              </a:rPr>
              <a:t>stay</a:t>
            </a:r>
            <a:r>
              <a:rPr lang="fr-FR" sz="500" dirty="0">
                <a:latin typeface="Calibri" panose="020F0502020204030204" pitchFamily="34" charset="0"/>
                <a:cs typeface="Calibri" panose="020F0502020204030204" pitchFamily="34" charset="0"/>
              </a:rPr>
              <a:t> and </a:t>
            </a:r>
            <a:r>
              <a:rPr lang="fr-FR" sz="500" dirty="0" err="1">
                <a:latin typeface="Calibri" panose="020F0502020204030204" pitchFamily="34" charset="0"/>
                <a:cs typeface="Calibri" panose="020F0502020204030204" pitchFamily="34" charset="0"/>
              </a:rPr>
              <a:t>improved</a:t>
            </a:r>
            <a:r>
              <a:rPr lang="fr-FR" sz="500" dirty="0">
                <a:latin typeface="Calibri" panose="020F0502020204030204" pitchFamily="34" charset="0"/>
                <a:cs typeface="Calibri" panose="020F0502020204030204" pitchFamily="34" charset="0"/>
              </a:rPr>
              <a:t> </a:t>
            </a:r>
            <a:r>
              <a:rPr lang="fr-FR" sz="500" dirty="0" err="1">
                <a:latin typeface="Calibri" panose="020F0502020204030204" pitchFamily="34" charset="0"/>
                <a:cs typeface="Calibri" panose="020F0502020204030204" pitchFamily="34" charset="0"/>
              </a:rPr>
              <a:t>outcomes</a:t>
            </a:r>
            <a:r>
              <a:rPr lang="fr-FR" sz="500" dirty="0">
                <a:latin typeface="Calibri" panose="020F0502020204030204" pitchFamily="34" charset="0"/>
                <a:cs typeface="Calibri" panose="020F0502020204030204" pitchFamily="34" charset="0"/>
              </a:rPr>
              <a:t> for patients </a:t>
            </a:r>
            <a:r>
              <a:rPr lang="fr-FR" sz="500" dirty="0" err="1">
                <a:latin typeface="Calibri" panose="020F0502020204030204" pitchFamily="34" charset="0"/>
                <a:cs typeface="Calibri" panose="020F0502020204030204" pitchFamily="34" charset="0"/>
              </a:rPr>
              <a:t>undergoing</a:t>
            </a:r>
            <a:r>
              <a:rPr lang="fr-FR" sz="500" dirty="0">
                <a:latin typeface="Calibri" panose="020F0502020204030204" pitchFamily="34" charset="0"/>
                <a:cs typeface="Calibri" panose="020F0502020204030204" pitchFamily="34" charset="0"/>
              </a:rPr>
              <a:t> emergency </a:t>
            </a:r>
            <a:r>
              <a:rPr lang="fr-FR" sz="500" dirty="0" err="1">
                <a:latin typeface="Calibri" panose="020F0502020204030204" pitchFamily="34" charset="0"/>
                <a:cs typeface="Calibri" panose="020F0502020204030204" pitchFamily="34" charset="0"/>
              </a:rPr>
              <a:t>laparotomy</a:t>
            </a:r>
            <a:r>
              <a:rPr lang="fr-FR" sz="500" dirty="0">
                <a:latin typeface="Calibri" panose="020F0502020204030204" pitchFamily="34" charset="0"/>
                <a:cs typeface="Calibri" panose="020F0502020204030204" pitchFamily="34" charset="0"/>
              </a:rPr>
              <a:t>.</a:t>
            </a:r>
            <a:endParaRPr lang="en-GB" sz="500" dirty="0">
              <a:latin typeface="Calibri" panose="020F0502020204030204" pitchFamily="34" charset="0"/>
              <a:cs typeface="Calibri" panose="020F0502020204030204" pitchFamily="34" charset="0"/>
            </a:endParaRPr>
          </a:p>
        </p:txBody>
      </p:sp>
      <p:sp>
        <p:nvSpPr>
          <p:cNvPr id="32" name="Rectangle 27"/>
          <p:cNvSpPr>
            <a:spLocks noChangeArrowheads="1"/>
          </p:cNvSpPr>
          <p:nvPr/>
        </p:nvSpPr>
        <p:spPr bwMode="auto">
          <a:xfrm>
            <a:off x="-8314" y="-14698"/>
            <a:ext cx="9152314" cy="906833"/>
          </a:xfrm>
          <a:prstGeom prst="rect">
            <a:avLst/>
          </a:prstGeom>
          <a:solidFill>
            <a:srgbClr val="002060"/>
          </a:solidFill>
          <a:ln>
            <a:noFill/>
          </a:ln>
        </p:spPr>
        <p:txBody>
          <a:bodyPr wrap="none" anchor="ctr"/>
          <a:lstStyle>
            <a:defPPr>
              <a:defRPr kern="1200" smtId="4294967295"/>
            </a:defPPr>
          </a:lstStyle>
          <a:p>
            <a:endParaRPr lang="en-US" sz="270"/>
          </a:p>
        </p:txBody>
      </p:sp>
      <p:sp>
        <p:nvSpPr>
          <p:cNvPr id="2" name="Rectangle 5"/>
          <p:cNvSpPr>
            <a:spLocks noChangeArrowheads="1"/>
          </p:cNvSpPr>
          <p:nvPr/>
        </p:nvSpPr>
        <p:spPr bwMode="auto">
          <a:xfrm>
            <a:off x="74768" y="938365"/>
            <a:ext cx="2017389" cy="1922196"/>
          </a:xfrm>
          <a:prstGeom prst="roundRect">
            <a:avLst>
              <a:gd name="adj" fmla="val 1380"/>
            </a:avLst>
          </a:prstGeom>
          <a:solidFill>
            <a:srgbClr val="D1E0E5"/>
          </a:solidFill>
          <a:ln>
            <a:noFill/>
          </a:ln>
          <a:effectLst/>
        </p:spPr>
        <p:txBody>
          <a:bodyPr wrap="none" lIns="42863" tIns="10716" rIns="42863" bIns="10716" anchor="ctr"/>
          <a:lstStyle>
            <a:defPPr>
              <a:defRPr kern="1200" smtId="4294967295"/>
            </a:defPPr>
          </a:lstStyle>
          <a:p>
            <a:pPr defTabSz="735198"/>
            <a:endParaRPr lang="en-US" sz="563">
              <a:noFill/>
              <a:latin typeface="Amaranth" panose="02000503050000020004" pitchFamily="2" charset="0"/>
            </a:endParaRPr>
          </a:p>
        </p:txBody>
      </p:sp>
      <p:sp>
        <p:nvSpPr>
          <p:cNvPr id="2053" name="Text Box 6"/>
          <p:cNvSpPr txBox="1">
            <a:spLocks noChangeArrowheads="1"/>
          </p:cNvSpPr>
          <p:nvPr/>
        </p:nvSpPr>
        <p:spPr bwMode="auto">
          <a:xfrm>
            <a:off x="109315" y="1060875"/>
            <a:ext cx="1973511" cy="179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431" tIns="10716" rIns="21431" bIns="10716">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500" dirty="0">
                <a:latin typeface="Calibri" panose="020F0502020204030204" pitchFamily="34" charset="0"/>
                <a:cs typeface="Calibri" panose="020F0502020204030204" pitchFamily="34" charset="0"/>
              </a:rPr>
              <a:t>The National Emergency Laparotomy Audit (NELA) was launched in 2012 following work from NCEPOD</a:t>
            </a:r>
            <a:r>
              <a:rPr lang="en-US" sz="500" baseline="30000" dirty="0">
                <a:latin typeface="Calibri" panose="020F0502020204030204" pitchFamily="34" charset="0"/>
                <a:cs typeface="Calibri" panose="020F0502020204030204" pitchFamily="34" charset="0"/>
              </a:rPr>
              <a:t>1 </a:t>
            </a:r>
            <a:r>
              <a:rPr lang="en-US" sz="500" dirty="0">
                <a:latin typeface="Calibri" panose="020F0502020204030204" pitchFamily="34" charset="0"/>
                <a:cs typeface="Calibri" panose="020F0502020204030204" pitchFamily="34" charset="0"/>
              </a:rPr>
              <a:t> and the Royal College of Surgeons</a:t>
            </a:r>
            <a:r>
              <a:rPr lang="en-US" sz="500" baseline="30000" dirty="0">
                <a:latin typeface="Calibri" panose="020F0502020204030204" pitchFamily="34" charset="0"/>
                <a:cs typeface="Calibri" panose="020F0502020204030204" pitchFamily="34" charset="0"/>
              </a:rPr>
              <a:t>2</a:t>
            </a:r>
            <a:r>
              <a:rPr lang="en-US" sz="500" dirty="0">
                <a:latin typeface="Calibri" panose="020F0502020204030204" pitchFamily="34" charset="0"/>
                <a:cs typeface="Calibri" panose="020F0502020204030204" pitchFamily="34" charset="0"/>
              </a:rPr>
              <a:t> which recognized that a small group of high risk patients were responsible for 75-80% peri-operative deaths.  Compared to elective cases, the pathway followed by emergency cases was often disjointed and protracted, contributing to adverse outcomes.  </a:t>
            </a:r>
          </a:p>
          <a:p>
            <a:r>
              <a:rPr lang="en-US" sz="500" dirty="0">
                <a:latin typeface="Calibri" panose="020F0502020204030204" pitchFamily="34" charset="0"/>
                <a:cs typeface="Calibri" panose="020F0502020204030204" pitchFamily="34" charset="0"/>
              </a:rPr>
              <a:t>NELA aims to improve the quality of care for all patients undergoing emergency laparotomy through the provision of high-quality comparative data from all providers. Data collection has become embedded in UK practice over the past 8 years, which has driven significant improvements in the care received by emergency laparotomy patients both locally and nationally.  It is widely accepted high risk patients should receive consultant led care throughout, additional monitoring and be admitted to critical care postoperatively. </a:t>
            </a:r>
          </a:p>
          <a:p>
            <a:r>
              <a:rPr lang="en-US" sz="500" dirty="0">
                <a:latin typeface="Calibri" panose="020F0502020204030204" pitchFamily="34" charset="0"/>
                <a:cs typeface="Calibri" panose="020F0502020204030204" pitchFamily="34" charset="0"/>
              </a:rPr>
              <a:t>The Royal College of Surgeons issued further guidelines</a:t>
            </a:r>
            <a:r>
              <a:rPr lang="en-US" sz="500" baseline="30000" dirty="0">
                <a:latin typeface="Calibri" panose="020F0502020204030204" pitchFamily="34" charset="0"/>
                <a:cs typeface="Calibri" panose="020F0502020204030204" pitchFamily="34" charset="0"/>
              </a:rPr>
              <a:t>3</a:t>
            </a:r>
            <a:r>
              <a:rPr lang="en-US" sz="500" dirty="0">
                <a:latin typeface="Calibri" panose="020F0502020204030204" pitchFamily="34" charset="0"/>
                <a:cs typeface="Calibri" panose="020F0502020204030204" pitchFamily="34" charset="0"/>
              </a:rPr>
              <a:t> in 2018 with particular emphasis on timely access to CT, recognition of frail and high risk patients, and appropriate provision of antibiotics and surgical source control for those patients with sepsis.</a:t>
            </a:r>
          </a:p>
          <a:p>
            <a:r>
              <a:rPr lang="en-US" sz="500" dirty="0">
                <a:latin typeface="Calibri" panose="020F0502020204030204" pitchFamily="34" charset="0"/>
                <a:cs typeface="Calibri" panose="020F0502020204030204" pitchFamily="34" charset="0"/>
              </a:rPr>
              <a:t>We conducted a retrospective audit of patients who died following emergency laparotomy to establish whether their care met national guidelines and local targets.  Building from this data we have been able to build a new patient-</a:t>
            </a:r>
            <a:r>
              <a:rPr lang="en-US" sz="500" dirty="0" err="1">
                <a:latin typeface="Calibri" panose="020F0502020204030204" pitchFamily="34" charset="0"/>
                <a:cs typeface="Calibri" panose="020F0502020204030204" pitchFamily="34" charset="0"/>
              </a:rPr>
              <a:t>centred</a:t>
            </a:r>
            <a:r>
              <a:rPr lang="en-US" sz="500" dirty="0">
                <a:latin typeface="Calibri" panose="020F0502020204030204" pitchFamily="34" charset="0"/>
                <a:cs typeface="Calibri" panose="020F0502020204030204" pitchFamily="34" charset="0"/>
              </a:rPr>
              <a:t> peri-operative pathway to further drive forward improvements in patient care.</a:t>
            </a:r>
            <a:endParaRPr lang="en-US" sz="375" dirty="0">
              <a:latin typeface="Titillium Web" panose="00000500000000000000" pitchFamily="2" charset="0"/>
              <a:ea typeface="Open Sans" panose="020B0606030504020204" pitchFamily="34" charset="0"/>
              <a:cs typeface="Open Sans" panose="020B0606030504020204" pitchFamily="34" charset="0"/>
            </a:endParaRPr>
          </a:p>
        </p:txBody>
      </p:sp>
      <p:sp>
        <p:nvSpPr>
          <p:cNvPr id="31" name="Title 11">
            <a:extLst>
              <a:ext uri="{FF2B5EF4-FFF2-40B4-BE49-F238E27FC236}">
                <a16:creationId xmlns:a16="http://schemas.microsoft.com/office/drawing/2014/main" id="{A3F6428D-1FA6-42BA-BAEA-3577E1620F6B}"/>
              </a:ext>
            </a:extLst>
          </p:cNvPr>
          <p:cNvSpPr txBox="1"/>
          <p:nvPr/>
        </p:nvSpPr>
        <p:spPr>
          <a:xfrm>
            <a:off x="84099" y="99920"/>
            <a:ext cx="7223961" cy="541102"/>
          </a:xfrm>
          <a:prstGeom prst="rect">
            <a:avLst/>
          </a:prstGeom>
        </p:spPr>
        <p:txBody>
          <a:bodyPr lIns="20003" tIns="10001" rIns="20003" bIns="10001"/>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r>
              <a:rPr lang="en-US" sz="1700" dirty="0">
                <a:solidFill>
                  <a:schemeClr val="bg1"/>
                </a:solidFill>
                <a:latin typeface="Amaranth" panose="02000503050000020004" pitchFamily="2" charset="0"/>
              </a:rPr>
              <a:t>Gaining insights from patients who died following emergency laparotomy:</a:t>
            </a:r>
            <a:br>
              <a:rPr lang="en-US" sz="1700" dirty="0">
                <a:solidFill>
                  <a:schemeClr val="bg1"/>
                </a:solidFill>
                <a:latin typeface="Amaranth" panose="02000503050000020004" pitchFamily="2" charset="0"/>
              </a:rPr>
            </a:br>
            <a:r>
              <a:rPr lang="en-US" sz="1700" dirty="0">
                <a:solidFill>
                  <a:schemeClr val="bg1"/>
                </a:solidFill>
                <a:latin typeface="Amaranth" panose="02000503050000020004" pitchFamily="2" charset="0"/>
              </a:rPr>
              <a:t>Using mortality data to inform a new peri-operative pathway</a:t>
            </a: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115243" y="636390"/>
            <a:ext cx="6429375" cy="223330"/>
          </a:xfrm>
          <a:prstGeom prst="rect">
            <a:avLst/>
          </a:prstGeom>
        </p:spPr>
        <p:txBody>
          <a:bodyPr lIns="20003" tIns="10001" rIns="20003" bIns="10001">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600" dirty="0">
                <a:solidFill>
                  <a:schemeClr val="bg1"/>
                </a:solidFill>
                <a:latin typeface="Titillium Web" panose="00000500000000000000" pitchFamily="2" charset="0"/>
              </a:rPr>
              <a:t>Dr Sarah Dawson, Dr Sean Cope, Dr Thomas Walker, Dr Luke La </a:t>
            </a:r>
            <a:r>
              <a:rPr lang="en-US" sz="600" dirty="0" err="1">
                <a:solidFill>
                  <a:schemeClr val="bg1"/>
                </a:solidFill>
                <a:latin typeface="Titillium Web" panose="00000500000000000000" pitchFamily="2" charset="0"/>
              </a:rPr>
              <a:t>Hausse</a:t>
            </a:r>
            <a:r>
              <a:rPr lang="en-US" sz="600" dirty="0">
                <a:solidFill>
                  <a:schemeClr val="bg1"/>
                </a:solidFill>
                <a:latin typeface="Titillium Web" panose="00000500000000000000" pitchFamily="2" charset="0"/>
              </a:rPr>
              <a:t> de </a:t>
            </a:r>
            <a:r>
              <a:rPr lang="en-US" sz="600" dirty="0" err="1">
                <a:solidFill>
                  <a:schemeClr val="bg1"/>
                </a:solidFill>
                <a:latin typeface="Titillium Web" panose="00000500000000000000" pitchFamily="2" charset="0"/>
              </a:rPr>
              <a:t>Lalouviere</a:t>
            </a:r>
            <a:r>
              <a:rPr lang="en-US" sz="600" dirty="0">
                <a:solidFill>
                  <a:schemeClr val="bg1"/>
                </a:solidFill>
                <a:latin typeface="Titillium Web" panose="00000500000000000000" pitchFamily="2" charset="0"/>
              </a:rPr>
              <a:t>, </a:t>
            </a:r>
            <a:r>
              <a:rPr lang="en-US" sz="600" dirty="0" err="1">
                <a:solidFill>
                  <a:schemeClr val="bg1"/>
                </a:solidFill>
                <a:latin typeface="Titillium Web" panose="00000500000000000000" pitchFamily="2" charset="0"/>
              </a:rPr>
              <a:t>Mr</a:t>
            </a:r>
            <a:r>
              <a:rPr lang="en-US" sz="600" dirty="0">
                <a:solidFill>
                  <a:schemeClr val="bg1"/>
                </a:solidFill>
                <a:latin typeface="Titillium Web" panose="00000500000000000000" pitchFamily="2" charset="0"/>
              </a:rPr>
              <a:t> William RJ </a:t>
            </a:r>
            <a:r>
              <a:rPr lang="en-US" sz="600" dirty="0" err="1">
                <a:solidFill>
                  <a:schemeClr val="bg1"/>
                </a:solidFill>
                <a:latin typeface="Titillium Web" panose="00000500000000000000" pitchFamily="2" charset="0"/>
              </a:rPr>
              <a:t>Carr</a:t>
            </a:r>
            <a:endParaRPr lang="en-US" sz="600" dirty="0">
              <a:solidFill>
                <a:schemeClr val="bg1"/>
              </a:solidFill>
              <a:latin typeface="Titillium Web" panose="00000500000000000000" pitchFamily="2" charset="0"/>
            </a:endParaRPr>
          </a:p>
          <a:p>
            <a:r>
              <a:rPr lang="en-US" sz="600" dirty="0">
                <a:solidFill>
                  <a:schemeClr val="bg1"/>
                </a:solidFill>
                <a:latin typeface="Titillium Web" panose="00000500000000000000" pitchFamily="2" charset="0"/>
              </a:rPr>
              <a:t>Sunderland Royal Hospital</a:t>
            </a: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2200526" y="943029"/>
            <a:ext cx="3366358" cy="122535"/>
          </a:xfrm>
          <a:prstGeom prst="rect">
            <a:avLst/>
          </a:prstGeom>
          <a:solidFill>
            <a:srgbClr val="002060"/>
          </a:solidFill>
          <a:ln>
            <a:noFill/>
          </a:ln>
          <a:effectLst/>
        </p:spPr>
        <p:txBody>
          <a:bodyPr wrap="none" lIns="42863" tIns="10716" rIns="42863" bIns="10716" anchor="ctr"/>
          <a:lstStyle>
            <a:defPPr>
              <a:defRPr kern="1200" smtId="4294967295"/>
            </a:defPPr>
          </a:lstStyle>
          <a:p>
            <a:pPr defTabSz="735198"/>
            <a:r>
              <a:rPr lang="en-US" sz="800" dirty="0">
                <a:solidFill>
                  <a:schemeClr val="bg1"/>
                </a:solidFill>
                <a:latin typeface="Amaranth" panose="02000503050000020004" pitchFamily="2" charset="0"/>
              </a:rPr>
              <a:t>Results</a:t>
            </a:r>
          </a:p>
        </p:txBody>
      </p:sp>
      <p:sp>
        <p:nvSpPr>
          <p:cNvPr id="39" name="Text Box 6">
            <a:extLst>
              <a:ext uri="{FF2B5EF4-FFF2-40B4-BE49-F238E27FC236}">
                <a16:creationId xmlns:a16="http://schemas.microsoft.com/office/drawing/2014/main" id="{62D65E41-7BC1-4B4D-9C1B-6ED3152D12D0}"/>
              </a:ext>
            </a:extLst>
          </p:cNvPr>
          <p:cNvSpPr txBox="1">
            <a:spLocks noChangeArrowheads="1"/>
          </p:cNvSpPr>
          <p:nvPr/>
        </p:nvSpPr>
        <p:spPr bwMode="auto">
          <a:xfrm>
            <a:off x="2194891" y="1057113"/>
            <a:ext cx="3374294" cy="3945792"/>
          </a:xfrm>
          <a:prstGeom prst="rect">
            <a:avLst/>
          </a:prstGeom>
          <a:solidFill>
            <a:schemeClr val="bg1"/>
          </a:solidFill>
          <a:ln>
            <a:noFill/>
          </a:ln>
        </p:spPr>
        <p:txBody>
          <a:bodyPr wrap="square" lIns="21431" tIns="10716" rIns="21431" bIns="10716" numCol="2">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500" b="1" dirty="0">
                <a:latin typeface="Calibri" panose="020F0502020204030204" pitchFamily="34" charset="0"/>
                <a:cs typeface="Calibri" panose="020F0502020204030204" pitchFamily="34" charset="0"/>
              </a:rPr>
              <a:t>NELA Quality markers</a:t>
            </a:r>
          </a:p>
          <a:p>
            <a:r>
              <a:rPr lang="en-US" sz="500" dirty="0">
                <a:latin typeface="Calibri" panose="020F0502020204030204" pitchFamily="34" charset="0"/>
                <a:cs typeface="Calibri" panose="020F0502020204030204" pitchFamily="34" charset="0"/>
              </a:rPr>
              <a:t>Eighteen patients died following emergency laparotomy between December 2018 and November 2019 (of 169 cases performed during this time period.)  All eighteen patients received care from a consultant surgeon.  Seventeen patients (94%) received care from a consultant </a:t>
            </a:r>
            <a:r>
              <a:rPr lang="en-US" sz="500" dirty="0" err="1">
                <a:latin typeface="Calibri" panose="020F0502020204030204" pitchFamily="34" charset="0"/>
                <a:cs typeface="Calibri" panose="020F0502020204030204" pitchFamily="34" charset="0"/>
              </a:rPr>
              <a:t>anaesthetist</a:t>
            </a:r>
            <a:r>
              <a:rPr lang="en-US" sz="500" dirty="0">
                <a:latin typeface="Calibri" panose="020F0502020204030204" pitchFamily="34" charset="0"/>
                <a:cs typeface="Calibri" panose="020F0502020204030204" pitchFamily="34" charset="0"/>
              </a:rPr>
              <a:t>, the only patient who did not receive consultant-led care had an estimated mortality risk &lt;5%. Sixteen patients (88%) were admitted to critical care postoperatively. Of the two patients who went to the ward, one had an estimated mortality &lt;5%.  Both patients who were transferred directly to the ward postoperatively developed respiratory complications.  </a:t>
            </a:r>
            <a:endParaRPr lang="en-GB" sz="500" dirty="0">
              <a:latin typeface="Calibri" panose="020F0502020204030204" pitchFamily="34" charset="0"/>
              <a:cs typeface="Calibri" panose="020F0502020204030204" pitchFamily="34" charset="0"/>
            </a:endParaRPr>
          </a:p>
          <a:p>
            <a:endParaRPr lang="en-GB" sz="500" b="1" dirty="0">
              <a:latin typeface="Calibri" panose="020F0502020204030204" pitchFamily="34" charset="0"/>
              <a:cs typeface="Calibri" panose="020F0502020204030204" pitchFamily="34" charset="0"/>
            </a:endParaRPr>
          </a:p>
          <a:p>
            <a:r>
              <a:rPr lang="en-GB" sz="500" b="1" dirty="0">
                <a:latin typeface="Calibri" panose="020F0502020204030204" pitchFamily="34" charset="0"/>
                <a:cs typeface="Calibri" panose="020F0502020204030204" pitchFamily="34" charset="0"/>
              </a:rPr>
              <a:t>FIGURE 2: NELA Quality markers SRH Dec 2018-Nov 2019</a:t>
            </a:r>
          </a:p>
          <a:p>
            <a:endParaRPr lang="en-GB" sz="500" b="1"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r>
              <a:rPr lang="en-GB" altLang="en-US" sz="500" b="1" dirty="0">
                <a:latin typeface="Calibri" panose="020F0502020204030204" pitchFamily="34" charset="0"/>
                <a:cs typeface="Calibri" panose="020F0502020204030204" pitchFamily="34" charset="0"/>
              </a:rPr>
              <a:t>Timing of CT scan</a:t>
            </a:r>
          </a:p>
          <a:p>
            <a:pPr eaLnBrk="1" hangingPunct="1">
              <a:spcBef>
                <a:spcPct val="0"/>
              </a:spcBef>
            </a:pPr>
            <a:r>
              <a:rPr lang="en-GB" altLang="en-US" sz="500" dirty="0">
                <a:latin typeface="Calibri" panose="020F0502020204030204" pitchFamily="34" charset="0"/>
                <a:cs typeface="Calibri" panose="020F0502020204030204" pitchFamily="34" charset="0"/>
              </a:rPr>
              <a:t>10/18  (56%) patients underwent a CT scan within two hours of surgical review. Amongst the patients for whom this target was not met, 2 patients did not have a pre-operative CT scan (both upper GI  bleeds that could not be managed endoscopically).  Patients who experienced a delay included one patient who suffered a respiratory arrest on a medical ward and was intubated by the ITU team, transferred to the CT scanner </a:t>
            </a:r>
            <a:r>
              <a:rPr lang="en-GB" altLang="en-US" sz="500" i="1" dirty="0" err="1">
                <a:latin typeface="Calibri" panose="020F0502020204030204" pitchFamily="34" charset="0"/>
                <a:cs typeface="Calibri" panose="020F0502020204030204" pitchFamily="34" charset="0"/>
              </a:rPr>
              <a:t>en</a:t>
            </a:r>
            <a:r>
              <a:rPr lang="en-GB" altLang="en-US" sz="500" i="1" dirty="0">
                <a:latin typeface="Calibri" panose="020F0502020204030204" pitchFamily="34" charset="0"/>
                <a:cs typeface="Calibri" panose="020F0502020204030204" pitchFamily="34" charset="0"/>
              </a:rPr>
              <a:t> route</a:t>
            </a:r>
            <a:r>
              <a:rPr lang="en-GB" altLang="en-US" sz="500" dirty="0">
                <a:latin typeface="Calibri" panose="020F0502020204030204" pitchFamily="34" charset="0"/>
                <a:cs typeface="Calibri" panose="020F0502020204030204" pitchFamily="34" charset="0"/>
              </a:rPr>
              <a:t> to critical care and then reviewed immediately by the surgical team.  Another delay was experienced by a patient who had a CT for PR bleeding day 10 post elective right hemicolectomy; although the CT was performed at 1609pm it was not reported until following morning. The patient had significant clinical deterioration in the interim with worsening respiratory failure and hypotension.</a:t>
            </a: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r>
              <a:rPr lang="en-GB" altLang="en-US" sz="500" b="1" dirty="0">
                <a:latin typeface="Calibri" panose="020F0502020204030204" pitchFamily="34" charset="0"/>
                <a:cs typeface="Calibri" panose="020F0502020204030204" pitchFamily="34" charset="0"/>
              </a:rPr>
              <a:t>Time from CT to decision for surgery</a:t>
            </a:r>
          </a:p>
          <a:p>
            <a:pPr eaLnBrk="1" hangingPunct="1">
              <a:spcBef>
                <a:spcPct val="0"/>
              </a:spcBef>
            </a:pPr>
            <a:r>
              <a:rPr lang="en-GB" altLang="en-US" sz="500" dirty="0">
                <a:latin typeface="Calibri" panose="020F0502020204030204" pitchFamily="34" charset="0"/>
                <a:cs typeface="Calibri" panose="020F0502020204030204" pitchFamily="34" charset="0"/>
              </a:rPr>
              <a:t>Of the 16 patients who underwent CT, 5 had an initial trial of conservative management (4 SBO, 1 chronic mesenteric ischemia had a trial of conservative treatment).  Of the remaining 11 cases, 7 (64%) had a decision for surgery was made within 1 hour of CT. For the 4 patients for whom this target was not met, 3 had a decision made within 2 hours of CT</a:t>
            </a: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r>
              <a:rPr lang="en-GB" altLang="en-US" sz="500" b="1" dirty="0">
                <a:latin typeface="Calibri" panose="020F0502020204030204" pitchFamily="34" charset="0"/>
                <a:cs typeface="Calibri" panose="020F0502020204030204" pitchFamily="34" charset="0"/>
              </a:rPr>
              <a:t>Time from decision to arrival in theatre</a:t>
            </a:r>
          </a:p>
          <a:p>
            <a:pPr eaLnBrk="1" hangingPunct="1">
              <a:spcBef>
                <a:spcPct val="0"/>
              </a:spcBef>
            </a:pPr>
            <a:r>
              <a:rPr lang="en-GB" altLang="en-US" sz="500" dirty="0">
                <a:latin typeface="Calibri" panose="020F0502020204030204" pitchFamily="34" charset="0"/>
                <a:cs typeface="Calibri" panose="020F0502020204030204" pitchFamily="34" charset="0"/>
              </a:rPr>
              <a:t>13/18 (72%) of patients who died following emergency laparotomy arrived in theatre within two hours of surgical decision. The mean time to theatre was 208 minutes. This includes one patient who, after being booked for theatre, had a further period of conservative management for small </a:t>
            </a:r>
            <a:r>
              <a:rPr lang="en-GB" altLang="en-US" sz="500">
                <a:latin typeface="Calibri" panose="020F0502020204030204" pitchFamily="34" charset="0"/>
                <a:cs typeface="Calibri" panose="020F0502020204030204" pitchFamily="34" charset="0"/>
              </a:rPr>
              <a:t>bowel obstruction (</a:t>
            </a:r>
            <a:r>
              <a:rPr lang="en-GB" altLang="en-US" sz="500" dirty="0">
                <a:latin typeface="Calibri" panose="020F0502020204030204" pitchFamily="34" charset="0"/>
                <a:cs typeface="Calibri" panose="020F0502020204030204" pitchFamily="34" charset="0"/>
              </a:rPr>
              <a:t>30hours  from booking to theatre). Excluding this patient, the mean time to theatre following a decision to operate was 109 minutes. The median time was 82 minutes. Over the same time period, the median time from decision to theatre for NELA cases booked as “immediate (within 2hours)” was 125 minutes. The speed at which patients who subsequently died arrived in theatre is favourable compared to NELA patients overall for the same time period, although one patient who died experienced a significant delay (30hours as detailed previously) and a further case experienced a significant clinical deterioration whilst awaiting surgery (5h06 from decision to theatre).</a:t>
            </a: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r>
              <a:rPr lang="en-GB" sz="500" b="1" dirty="0">
                <a:latin typeface="Calibri" panose="020F0502020204030204" pitchFamily="34" charset="0"/>
                <a:cs typeface="Calibri" panose="020F0502020204030204" pitchFamily="34" charset="0"/>
              </a:rPr>
              <a:t>FIGURE 3: Timings around CT scan (patients who died)</a:t>
            </a: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a:p>
            <a:pPr eaLnBrk="1" hangingPunct="1">
              <a:spcBef>
                <a:spcPct val="0"/>
              </a:spcBef>
            </a:pPr>
            <a:endParaRPr lang="en-GB" altLang="en-US" sz="500" dirty="0">
              <a:latin typeface="Calibri" panose="020F0502020204030204" pitchFamily="34" charset="0"/>
              <a:cs typeface="Calibri" panose="020F0502020204030204" pitchFamily="34" charset="0"/>
            </a:endParaRP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5619494" y="4209149"/>
            <a:ext cx="2445006" cy="142020"/>
          </a:xfrm>
          <a:prstGeom prst="rect">
            <a:avLst/>
          </a:prstGeom>
          <a:solidFill>
            <a:srgbClr val="002060"/>
          </a:solidFill>
          <a:ln>
            <a:noFill/>
          </a:ln>
          <a:effectLst/>
        </p:spPr>
        <p:txBody>
          <a:bodyPr wrap="none" lIns="42863" tIns="10716" rIns="42863" bIns="10716" anchor="ctr"/>
          <a:lstStyle>
            <a:defPPr>
              <a:defRPr kern="1200" smtId="4294967295"/>
            </a:defPPr>
          </a:lstStyle>
          <a:p>
            <a:pPr defTabSz="735198"/>
            <a:r>
              <a:rPr lang="en-US" sz="800" dirty="0">
                <a:solidFill>
                  <a:schemeClr val="bg1"/>
                </a:solidFill>
                <a:latin typeface="Amaranth" panose="02000503050000020004" pitchFamily="2" charset="0"/>
              </a:rPr>
              <a:t>References:</a:t>
            </a: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87274" y="4128208"/>
            <a:ext cx="2017389" cy="122535"/>
          </a:xfrm>
          <a:prstGeom prst="rect">
            <a:avLst/>
          </a:prstGeom>
          <a:solidFill>
            <a:srgbClr val="002060"/>
          </a:solidFill>
          <a:ln>
            <a:noFill/>
          </a:ln>
          <a:effectLst/>
        </p:spPr>
        <p:txBody>
          <a:bodyPr wrap="none" lIns="42863" tIns="10716" rIns="42863" bIns="10716" anchor="ctr"/>
          <a:lstStyle>
            <a:defPPr>
              <a:defRPr kern="1200" smtId="4294967295"/>
            </a:defPPr>
          </a:lstStyle>
          <a:p>
            <a:pPr defTabSz="735198"/>
            <a:r>
              <a:rPr lang="en-US" sz="800" dirty="0">
                <a:solidFill>
                  <a:schemeClr val="bg1"/>
                </a:solidFill>
                <a:latin typeface="Amaranth" panose="02000503050000020004" pitchFamily="2" charset="0"/>
              </a:rPr>
              <a:t>Methods</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87273" y="4250743"/>
            <a:ext cx="2017389" cy="791083"/>
          </a:xfrm>
          <a:prstGeom prst="rect">
            <a:avLst/>
          </a:prstGeom>
          <a:solidFill>
            <a:schemeClr val="bg1"/>
          </a:solidFill>
          <a:ln>
            <a:noFill/>
          </a:ln>
        </p:spPr>
        <p:txBody>
          <a:bodyPr wrap="square" lIns="21431" tIns="10716" rIns="21431" bIns="10716">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500" dirty="0">
                <a:latin typeface="Calibri" panose="020F0502020204030204" pitchFamily="34" charset="0"/>
                <a:cs typeface="Calibri" panose="020F0502020204030204" pitchFamily="34" charset="0"/>
              </a:rPr>
              <a:t>Data was collected on all patients who died following emergency laparotomy at Sunderland Royal Hospital (SRH) from December 2018 to November 2019 including: baseline demographics, pre-operative risk evaluation, timing of surgical review, CT scan, decision for surgery and arrival in theatre, consultant involvement, critical care admission and postoperative course. Where this information was not available from</a:t>
            </a:r>
            <a:r>
              <a:rPr lang="de-DE" sz="500" dirty="0">
                <a:latin typeface="Calibri" panose="020F0502020204030204" pitchFamily="34" charset="0"/>
                <a:cs typeface="Calibri" panose="020F0502020204030204" pitchFamily="34" charset="0"/>
              </a:rPr>
              <a:t> NELA</a:t>
            </a:r>
            <a:r>
              <a:rPr lang="en-US" sz="500" dirty="0">
                <a:latin typeface="Calibri" panose="020F0502020204030204" pitchFamily="34" charset="0"/>
                <a:cs typeface="Calibri" panose="020F0502020204030204" pitchFamily="34" charset="0"/>
              </a:rPr>
              <a:t>, the information was obtained from the patient </a:t>
            </a:r>
            <a:r>
              <a:rPr lang="pt-PT" sz="500" dirty="0">
                <a:latin typeface="Calibri" panose="020F0502020204030204" pitchFamily="34" charset="0"/>
                <a:cs typeface="Calibri" panose="020F0502020204030204" pitchFamily="34" charset="0"/>
              </a:rPr>
              <a:t>notes.</a:t>
            </a:r>
            <a:r>
              <a:rPr lang="en-GB" sz="500" dirty="0">
                <a:latin typeface="Calibri" panose="020F0502020204030204" pitchFamily="34" charset="0"/>
                <a:cs typeface="Calibri" panose="020F0502020204030204" pitchFamily="34" charset="0"/>
              </a:rPr>
              <a:t>   The notes of each patient who died were examined in detail; with particular attention to any delays that may have been present in their course, peri-operative risk estimation, discussion of risks of surgery and postoperative clinical course.</a:t>
            </a:r>
          </a:p>
        </p:txBody>
      </p:sp>
      <p:sp>
        <p:nvSpPr>
          <p:cNvPr id="18" name="Rectangle 5">
            <a:extLst>
              <a:ext uri="{FF2B5EF4-FFF2-40B4-BE49-F238E27FC236}">
                <a16:creationId xmlns:a16="http://schemas.microsoft.com/office/drawing/2014/main" id="{88133C58-052D-4585-823B-31740DB45AF4}"/>
              </a:ext>
            </a:extLst>
          </p:cNvPr>
          <p:cNvSpPr>
            <a:spLocks noChangeArrowheads="1"/>
          </p:cNvSpPr>
          <p:nvPr/>
        </p:nvSpPr>
        <p:spPr bwMode="auto">
          <a:xfrm>
            <a:off x="107557" y="944046"/>
            <a:ext cx="1445156" cy="122889"/>
          </a:xfrm>
          <a:prstGeom prst="rect">
            <a:avLst/>
          </a:prstGeom>
          <a:noFill/>
          <a:ln>
            <a:noFill/>
          </a:ln>
          <a:effectLst/>
        </p:spPr>
        <p:txBody>
          <a:bodyPr wrap="none" lIns="21431" tIns="10716" rIns="21431" bIns="10716" anchor="ctr"/>
          <a:lstStyle>
            <a:defPPr>
              <a:defRPr kern="1200" smtId="4294967295"/>
            </a:defPPr>
          </a:lstStyle>
          <a:p>
            <a:pPr defTabSz="735198"/>
            <a:r>
              <a:rPr lang="en-US" sz="800" dirty="0">
                <a:solidFill>
                  <a:srgbClr val="235078"/>
                </a:solidFill>
                <a:latin typeface="Amaranth" panose="02000503050000020004" pitchFamily="2" charset="0"/>
              </a:rPr>
              <a:t>Introduction</a:t>
            </a:r>
          </a:p>
        </p:txBody>
      </p:sp>
      <p:pic>
        <p:nvPicPr>
          <p:cNvPr id="1028" name="Picture 4" descr="South Tyneside and Sunderland NHS Foundation Trust | LinkedIn">
            <a:extLst>
              <a:ext uri="{FF2B5EF4-FFF2-40B4-BE49-F238E27FC236}">
                <a16:creationId xmlns:a16="http://schemas.microsoft.com/office/drawing/2014/main" id="{17B2396C-F968-004E-BF87-2454C194E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612" y="127780"/>
            <a:ext cx="1673145" cy="6389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A4DC85-B48C-F94D-92D8-295924297CA4}"/>
              </a:ext>
            </a:extLst>
          </p:cNvPr>
          <p:cNvPicPr>
            <a:picLocks noChangeAspect="1"/>
          </p:cNvPicPr>
          <p:nvPr/>
        </p:nvPicPr>
        <p:blipFill rotWithShape="1">
          <a:blip r:embed="rId3"/>
          <a:srcRect l="26727" t="10465" r="50000" b="34530"/>
          <a:stretch/>
        </p:blipFill>
        <p:spPr>
          <a:xfrm>
            <a:off x="5924176" y="1760445"/>
            <a:ext cx="852386" cy="1423593"/>
          </a:xfrm>
          <a:prstGeom prst="rect">
            <a:avLst/>
          </a:prstGeom>
        </p:spPr>
      </p:pic>
      <p:pic>
        <p:nvPicPr>
          <p:cNvPr id="5" name="Picture 4">
            <a:extLst>
              <a:ext uri="{FF2B5EF4-FFF2-40B4-BE49-F238E27FC236}">
                <a16:creationId xmlns:a16="http://schemas.microsoft.com/office/drawing/2014/main" id="{48FE04B8-2CE6-9241-8B45-0618CE012835}"/>
              </a:ext>
            </a:extLst>
          </p:cNvPr>
          <p:cNvPicPr>
            <a:picLocks noChangeAspect="1"/>
          </p:cNvPicPr>
          <p:nvPr/>
        </p:nvPicPr>
        <p:blipFill>
          <a:blip r:embed="rId4"/>
          <a:stretch>
            <a:fillRect/>
          </a:stretch>
        </p:blipFill>
        <p:spPr>
          <a:xfrm>
            <a:off x="8581907" y="4595270"/>
            <a:ext cx="407635" cy="407635"/>
          </a:xfrm>
          <a:prstGeom prst="rect">
            <a:avLst/>
          </a:prstGeom>
        </p:spPr>
      </p:pic>
      <p:sp>
        <p:nvSpPr>
          <p:cNvPr id="30" name="Rectangle 5">
            <a:extLst>
              <a:ext uri="{FF2B5EF4-FFF2-40B4-BE49-F238E27FC236}">
                <a16:creationId xmlns:a16="http://schemas.microsoft.com/office/drawing/2014/main" id="{9E66BC66-C82E-604C-8AFB-DA3729842754}"/>
              </a:ext>
            </a:extLst>
          </p:cNvPr>
          <p:cNvSpPr>
            <a:spLocks noChangeArrowheads="1"/>
          </p:cNvSpPr>
          <p:nvPr/>
        </p:nvSpPr>
        <p:spPr bwMode="auto">
          <a:xfrm>
            <a:off x="7975600" y="4209149"/>
            <a:ext cx="1081125" cy="142352"/>
          </a:xfrm>
          <a:prstGeom prst="rect">
            <a:avLst/>
          </a:prstGeom>
          <a:solidFill>
            <a:srgbClr val="002060"/>
          </a:solidFill>
          <a:ln>
            <a:noFill/>
          </a:ln>
          <a:effectLst/>
        </p:spPr>
        <p:txBody>
          <a:bodyPr wrap="none" lIns="42863" tIns="10716" rIns="42863" bIns="10716" anchor="ctr"/>
          <a:lstStyle>
            <a:defPPr>
              <a:defRPr kern="1200" smtId="4294967295"/>
            </a:defPPr>
          </a:lstStyle>
          <a:p>
            <a:pPr defTabSz="735198"/>
            <a:r>
              <a:rPr lang="en-US" sz="800" dirty="0">
                <a:solidFill>
                  <a:schemeClr val="bg1"/>
                </a:solidFill>
                <a:latin typeface="Amaranth" panose="02000503050000020004" pitchFamily="2" charset="0"/>
              </a:rPr>
              <a:t>    View new pathway</a:t>
            </a:r>
            <a:r>
              <a:rPr lang="en-US" sz="563" dirty="0">
                <a:solidFill>
                  <a:schemeClr val="bg1"/>
                </a:solidFill>
                <a:latin typeface="Amaranth" panose="02000503050000020004" pitchFamily="2" charset="0"/>
              </a:rPr>
              <a:t>:</a:t>
            </a:r>
          </a:p>
        </p:txBody>
      </p:sp>
      <p:graphicFrame>
        <p:nvGraphicFramePr>
          <p:cNvPr id="34" name="Chart 33">
            <a:extLst>
              <a:ext uri="{FF2B5EF4-FFF2-40B4-BE49-F238E27FC236}">
                <a16:creationId xmlns:a16="http://schemas.microsoft.com/office/drawing/2014/main" id="{AAF68961-D7DC-0C43-BCF1-4F277E15126B}"/>
              </a:ext>
            </a:extLst>
          </p:cNvPr>
          <p:cNvGraphicFramePr>
            <a:graphicFrameLocks/>
          </p:cNvGraphicFramePr>
          <p:nvPr>
            <p:extLst>
              <p:ext uri="{D42A27DB-BD31-4B8C-83A1-F6EECF244321}">
                <p14:modId xmlns:p14="http://schemas.microsoft.com/office/powerpoint/2010/main" val="1299317239"/>
              </p:ext>
            </p:extLst>
          </p:nvPr>
        </p:nvGraphicFramePr>
        <p:xfrm>
          <a:off x="1958404" y="2081630"/>
          <a:ext cx="1755203" cy="1472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C1395275-FEB3-B449-BF93-AB8D35F7997C}"/>
              </a:ext>
            </a:extLst>
          </p:cNvPr>
          <p:cNvGraphicFramePr>
            <a:graphicFrameLocks/>
          </p:cNvGraphicFramePr>
          <p:nvPr>
            <p:extLst>
              <p:ext uri="{D42A27DB-BD31-4B8C-83A1-F6EECF244321}">
                <p14:modId xmlns:p14="http://schemas.microsoft.com/office/powerpoint/2010/main" val="2108950837"/>
              </p:ext>
            </p:extLst>
          </p:nvPr>
        </p:nvGraphicFramePr>
        <p:xfrm>
          <a:off x="3586022" y="2637945"/>
          <a:ext cx="2004230" cy="1211753"/>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5">
            <a:extLst>
              <a:ext uri="{FF2B5EF4-FFF2-40B4-BE49-F238E27FC236}">
                <a16:creationId xmlns:a16="http://schemas.microsoft.com/office/drawing/2014/main" id="{8E207D7F-681F-3544-B513-E0C0EE6CCF7C}"/>
              </a:ext>
            </a:extLst>
          </p:cNvPr>
          <p:cNvSpPr>
            <a:spLocks noChangeArrowheads="1"/>
          </p:cNvSpPr>
          <p:nvPr/>
        </p:nvSpPr>
        <p:spPr bwMode="auto">
          <a:xfrm>
            <a:off x="3882038" y="3723112"/>
            <a:ext cx="1654164" cy="1240436"/>
          </a:xfrm>
          <a:prstGeom prst="roundRect">
            <a:avLst>
              <a:gd name="adj" fmla="val 1380"/>
            </a:avLst>
          </a:prstGeom>
          <a:solidFill>
            <a:srgbClr val="D1E0E5"/>
          </a:solidFill>
          <a:ln>
            <a:noFill/>
          </a:ln>
          <a:effectLst/>
        </p:spPr>
        <p:txBody>
          <a:bodyPr wrap="none" lIns="42863" tIns="10716" rIns="42863" bIns="10716" anchor="ctr"/>
          <a:lstStyle>
            <a:defPPr>
              <a:defRPr kern="1200" smtId="4294967295"/>
            </a:defPPr>
          </a:lstStyle>
          <a:p>
            <a:pPr defTabSz="735198"/>
            <a:endParaRPr lang="en-US" sz="563">
              <a:noFill/>
              <a:latin typeface="Amaranth" panose="02000503050000020004" pitchFamily="2" charset="0"/>
            </a:endParaRPr>
          </a:p>
        </p:txBody>
      </p:sp>
      <p:sp>
        <p:nvSpPr>
          <p:cNvPr id="26" name="Text Box 6">
            <a:extLst>
              <a:ext uri="{FF2B5EF4-FFF2-40B4-BE49-F238E27FC236}">
                <a16:creationId xmlns:a16="http://schemas.microsoft.com/office/drawing/2014/main" id="{2E56E892-5063-324C-A7CB-99F14919B1FB}"/>
              </a:ext>
            </a:extLst>
          </p:cNvPr>
          <p:cNvSpPr txBox="1">
            <a:spLocks noChangeArrowheads="1"/>
          </p:cNvSpPr>
          <p:nvPr/>
        </p:nvSpPr>
        <p:spPr bwMode="auto">
          <a:xfrm>
            <a:off x="81759" y="2905937"/>
            <a:ext cx="2017389" cy="1175803"/>
          </a:xfrm>
          <a:prstGeom prst="rect">
            <a:avLst/>
          </a:prstGeom>
          <a:solidFill>
            <a:schemeClr val="bg1"/>
          </a:solidFill>
          <a:ln>
            <a:noFill/>
          </a:ln>
        </p:spPr>
        <p:txBody>
          <a:bodyPr wrap="square" lIns="21431" tIns="10716" rIns="21431" bIns="10716">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500" b="1" dirty="0">
                <a:latin typeface="Calibri" panose="020F0502020204030204" pitchFamily="34" charset="0"/>
                <a:cs typeface="Calibri" panose="020F0502020204030204" pitchFamily="34" charset="0"/>
              </a:rPr>
              <a:t>FIGURE 1: Predicted and observed NELA mortality SRH Dec 2018- Nov 2019</a:t>
            </a: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US" sz="500" dirty="0">
              <a:latin typeface="Calibri" panose="020F0502020204030204" pitchFamily="34" charset="0"/>
              <a:cs typeface="Calibri" panose="020F0502020204030204" pitchFamily="34" charset="0"/>
            </a:endParaRPr>
          </a:p>
          <a:p>
            <a:endParaRPr lang="en-GB" sz="5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9A82B19D-429A-1248-86D6-88ACBF61E4DF}"/>
              </a:ext>
            </a:extLst>
          </p:cNvPr>
          <p:cNvPicPr>
            <a:picLocks noChangeAspect="1"/>
          </p:cNvPicPr>
          <p:nvPr/>
        </p:nvPicPr>
        <p:blipFill rotWithShape="1">
          <a:blip r:embed="rId7"/>
          <a:srcRect t="10989" b="1725"/>
          <a:stretch/>
        </p:blipFill>
        <p:spPr>
          <a:xfrm>
            <a:off x="262363" y="2992255"/>
            <a:ext cx="1660664" cy="1089486"/>
          </a:xfrm>
          <a:prstGeom prst="rect">
            <a:avLst/>
          </a:prstGeom>
        </p:spPr>
      </p:pic>
      <p:sp>
        <p:nvSpPr>
          <p:cNvPr id="37" name="Text Box 6">
            <a:extLst>
              <a:ext uri="{FF2B5EF4-FFF2-40B4-BE49-F238E27FC236}">
                <a16:creationId xmlns:a16="http://schemas.microsoft.com/office/drawing/2014/main" id="{D33C921C-C7DD-FD48-BAC6-EC6FABBC5568}"/>
              </a:ext>
            </a:extLst>
          </p:cNvPr>
          <p:cNvSpPr txBox="1">
            <a:spLocks noChangeArrowheads="1"/>
          </p:cNvSpPr>
          <p:nvPr/>
        </p:nvSpPr>
        <p:spPr bwMode="auto">
          <a:xfrm>
            <a:off x="3888451" y="3716706"/>
            <a:ext cx="1687023" cy="124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431" tIns="10716" rIns="21431" bIns="10716">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720" dirty="0">
                <a:solidFill>
                  <a:srgbClr val="235078"/>
                </a:solidFill>
                <a:latin typeface="Amaranth" panose="02000503050000020004" pitchFamily="2" charset="0"/>
              </a:rPr>
              <a:t>Notes review: key messages</a:t>
            </a:r>
          </a:p>
          <a:p>
            <a:pPr marL="228600" indent="-228600">
              <a:buFont typeface="Wingdings" pitchFamily="2" charset="2"/>
              <a:buChar char="§"/>
            </a:pPr>
            <a:r>
              <a:rPr lang="en-US" sz="720" dirty="0">
                <a:solidFill>
                  <a:srgbClr val="235078"/>
                </a:solidFill>
                <a:latin typeface="Amaranth" panose="02000503050000020004" pitchFamily="2" charset="0"/>
                <a:cs typeface="Calibri" panose="020F0502020204030204" pitchFamily="34" charset="0"/>
              </a:rPr>
              <a:t>11/18 Patients who died were initially managed under another team or had a trial of conservative treatment</a:t>
            </a:r>
          </a:p>
          <a:p>
            <a:pPr marL="228600" indent="-228600">
              <a:buFont typeface="Wingdings" pitchFamily="2" charset="2"/>
              <a:buChar char="§"/>
            </a:pPr>
            <a:r>
              <a:rPr lang="en-US" sz="720" dirty="0">
                <a:solidFill>
                  <a:srgbClr val="235078"/>
                </a:solidFill>
                <a:latin typeface="Amaranth" panose="02000503050000020004" pitchFamily="2" charset="0"/>
                <a:cs typeface="Calibri" panose="020F0502020204030204" pitchFamily="34" charset="0"/>
              </a:rPr>
              <a:t>Post-op pulmonary complications were the most common cause of death outside critical care</a:t>
            </a:r>
          </a:p>
          <a:p>
            <a:pPr marL="228600" indent="-228600">
              <a:buFont typeface="Wingdings" pitchFamily="2" charset="2"/>
              <a:buChar char="§"/>
            </a:pPr>
            <a:r>
              <a:rPr lang="en-US" sz="720" dirty="0">
                <a:solidFill>
                  <a:srgbClr val="235078"/>
                </a:solidFill>
                <a:latin typeface="Amaranth" panose="02000503050000020004" pitchFamily="2" charset="0"/>
                <a:cs typeface="Calibri" panose="020F0502020204030204" pitchFamily="34" charset="0"/>
              </a:rPr>
              <a:t>Two patients who subsequently died were initially classified as low risk (&lt;5% mortality)</a:t>
            </a:r>
            <a:endParaRPr lang="en-GB" sz="72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99FFBC0-9CD3-834B-958F-F5D71E8D2D66}"/>
              </a:ext>
            </a:extLst>
          </p:cNvPr>
          <p:cNvSpPr txBox="1"/>
          <p:nvPr/>
        </p:nvSpPr>
        <p:spPr>
          <a:xfrm>
            <a:off x="5619491" y="1623427"/>
            <a:ext cx="3115815" cy="169277"/>
          </a:xfrm>
          <a:prstGeom prst="rect">
            <a:avLst/>
          </a:prstGeom>
          <a:noFill/>
        </p:spPr>
        <p:txBody>
          <a:bodyPr wrap="square" rtlCol="0">
            <a:spAutoFit/>
          </a:bodyPr>
          <a:lstStyle/>
          <a:p>
            <a:r>
              <a:rPr lang="en-US" sz="500" b="1" dirty="0">
                <a:latin typeface="Calibri" panose="020F0502020204030204" pitchFamily="34" charset="0"/>
                <a:cs typeface="Calibri" panose="020F0502020204030204" pitchFamily="34" charset="0"/>
              </a:rPr>
              <a:t>FIGURE 4: Extract from new NELA pathway</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5674235" y="941842"/>
            <a:ext cx="3393978" cy="120359"/>
          </a:xfrm>
          <a:prstGeom prst="rect">
            <a:avLst/>
          </a:prstGeom>
          <a:solidFill>
            <a:srgbClr val="002060"/>
          </a:solidFill>
          <a:ln>
            <a:noFill/>
          </a:ln>
          <a:effectLst/>
        </p:spPr>
        <p:txBody>
          <a:bodyPr wrap="none" lIns="42863" tIns="10716" rIns="42863" bIns="10716" anchor="ctr"/>
          <a:lstStyle>
            <a:defPPr>
              <a:defRPr kern="1200" smtId="4294967295"/>
            </a:defPPr>
          </a:lstStyle>
          <a:p>
            <a:pPr defTabSz="735198"/>
            <a:r>
              <a:rPr lang="en-US" sz="800" dirty="0">
                <a:solidFill>
                  <a:schemeClr val="bg1"/>
                </a:solidFill>
                <a:latin typeface="Amaranth" panose="02000503050000020004" pitchFamily="2" charset="0"/>
              </a:rPr>
              <a:t>Conclusions</a:t>
            </a:r>
          </a:p>
        </p:txBody>
      </p:sp>
      <p:sp>
        <p:nvSpPr>
          <p:cNvPr id="8" name="TextBox 7">
            <a:extLst>
              <a:ext uri="{FF2B5EF4-FFF2-40B4-BE49-F238E27FC236}">
                <a16:creationId xmlns:a16="http://schemas.microsoft.com/office/drawing/2014/main" id="{9D15273C-F69B-004C-BA85-4E28B2C03701}"/>
              </a:ext>
            </a:extLst>
          </p:cNvPr>
          <p:cNvSpPr txBox="1"/>
          <p:nvPr/>
        </p:nvSpPr>
        <p:spPr>
          <a:xfrm>
            <a:off x="5558002" y="4335720"/>
            <a:ext cx="2634182" cy="1046440"/>
          </a:xfrm>
          <a:prstGeom prst="rect">
            <a:avLst/>
          </a:prstGeom>
          <a:noFill/>
        </p:spPr>
        <p:txBody>
          <a:bodyPr wrap="square" rtlCol="0">
            <a:spAutoFit/>
          </a:bodyPr>
          <a:lstStyle/>
          <a:p>
            <a:pPr>
              <a:defRPr/>
            </a:pPr>
            <a:r>
              <a:rPr lang="en-GB" sz="400" dirty="0">
                <a:latin typeface="Calibri" panose="020F0502020204030204" pitchFamily="34" charset="0"/>
                <a:cs typeface="Calibri" panose="020F0502020204030204" pitchFamily="34" charset="0"/>
              </a:rPr>
              <a:t>1.  Findlay GP, Goodwin APL, </a:t>
            </a:r>
            <a:r>
              <a:rPr lang="en-GB" sz="400" dirty="0" err="1">
                <a:latin typeface="Calibri" panose="020F0502020204030204" pitchFamily="34" charset="0"/>
                <a:cs typeface="Calibri" panose="020F0502020204030204" pitchFamily="34" charset="0"/>
              </a:rPr>
              <a:t>Protopapa</a:t>
            </a:r>
            <a:r>
              <a:rPr lang="en-GB" sz="400" dirty="0">
                <a:latin typeface="Calibri" panose="020F0502020204030204" pitchFamily="34" charset="0"/>
                <a:cs typeface="Calibri" panose="020F0502020204030204" pitchFamily="34" charset="0"/>
              </a:rPr>
              <a:t> KL, Smith NCE, Mason M.  Knowing the Risk: a Review of the Peri-Operative Care of Surgical Patients. London: National Confidential Enquiry into Patient Outcome and Death; 2011.</a:t>
            </a:r>
          </a:p>
          <a:p>
            <a:pPr>
              <a:defRPr/>
            </a:pPr>
            <a:r>
              <a:rPr lang="en-GB" sz="400" dirty="0">
                <a:latin typeface="Calibri" panose="020F0502020204030204" pitchFamily="34" charset="0"/>
                <a:cs typeface="Calibri" panose="020F0502020204030204" pitchFamily="34" charset="0"/>
              </a:rPr>
              <a:t>2.  Royal College of Surgeons of England, Department of Health. </a:t>
            </a:r>
            <a:r>
              <a:rPr lang="en-GB" sz="400" i="1" dirty="0">
                <a:latin typeface="Calibri" panose="020F0502020204030204" pitchFamily="34" charset="0"/>
                <a:cs typeface="Calibri" panose="020F0502020204030204" pitchFamily="34" charset="0"/>
              </a:rPr>
              <a:t>The Higher Risk General Surgical Patient: Towards Improved Care for a Forgotten Group</a:t>
            </a:r>
            <a:r>
              <a:rPr lang="en-GB" sz="400" dirty="0">
                <a:latin typeface="Calibri" panose="020F0502020204030204" pitchFamily="34" charset="0"/>
                <a:cs typeface="Calibri" panose="020F0502020204030204" pitchFamily="34" charset="0"/>
              </a:rPr>
              <a:t>. London: RCSE; 2011.</a:t>
            </a:r>
          </a:p>
          <a:p>
            <a:pPr>
              <a:defRPr/>
            </a:pPr>
            <a:r>
              <a:rPr lang="en-GB" sz="400" dirty="0">
                <a:latin typeface="Calibri" panose="020F0502020204030204" pitchFamily="34" charset="0"/>
                <a:cs typeface="Calibri" panose="020F0502020204030204" pitchFamily="34" charset="0"/>
              </a:rPr>
              <a:t>3.  Royal College of Surgeons. </a:t>
            </a:r>
            <a:r>
              <a:rPr lang="en-GB" sz="400" i="1" dirty="0">
                <a:latin typeface="Calibri" panose="020F0502020204030204" pitchFamily="34" charset="0"/>
                <a:cs typeface="Calibri" panose="020F0502020204030204" pitchFamily="34" charset="0"/>
              </a:rPr>
              <a:t>The High‐Risk Surgical Patient: Raising the Standard</a:t>
            </a:r>
            <a:r>
              <a:rPr lang="en-GB" sz="400" dirty="0">
                <a:latin typeface="Calibri" panose="020F0502020204030204" pitchFamily="34" charset="0"/>
                <a:cs typeface="Calibri" panose="020F0502020204030204" pitchFamily="34" charset="0"/>
              </a:rPr>
              <a:t>. Royal College of Surgeons:  </a:t>
            </a:r>
          </a:p>
          <a:p>
            <a:pPr>
              <a:defRPr/>
            </a:pPr>
            <a:r>
              <a:rPr lang="en-GB" sz="400" dirty="0">
                <a:latin typeface="Calibri" panose="020F0502020204030204" pitchFamily="34" charset="0"/>
                <a:cs typeface="Calibri" panose="020F0502020204030204" pitchFamily="34" charset="0"/>
              </a:rPr>
              <a:t>London, 2018.</a:t>
            </a:r>
          </a:p>
          <a:p>
            <a:pPr>
              <a:defRPr/>
            </a:pPr>
            <a:r>
              <a:rPr lang="en-GB" sz="400" dirty="0">
                <a:latin typeface="Calibri" panose="020F0502020204030204" pitchFamily="34" charset="0"/>
                <a:cs typeface="Calibri" panose="020F0502020204030204" pitchFamily="34" charset="0"/>
              </a:rPr>
              <a:t>4.  NELA Project Team. </a:t>
            </a:r>
            <a:r>
              <a:rPr lang="en-GB" sz="400" i="1" dirty="0">
                <a:latin typeface="Calibri" panose="020F0502020204030204" pitchFamily="34" charset="0"/>
                <a:cs typeface="Calibri" panose="020F0502020204030204" pitchFamily="34" charset="0"/>
              </a:rPr>
              <a:t>Fifth Patient Report of the National Emergency Laparotomy Audit.  </a:t>
            </a:r>
            <a:r>
              <a:rPr lang="en-GB" sz="400" dirty="0">
                <a:latin typeface="Calibri" panose="020F0502020204030204" pitchFamily="34" charset="0"/>
                <a:cs typeface="Calibri" panose="020F0502020204030204" pitchFamily="34" charset="0"/>
              </a:rPr>
              <a:t>Royal College of Anaesthetists: London, 2019 </a:t>
            </a:r>
          </a:p>
          <a:p>
            <a:pPr>
              <a:defRPr/>
            </a:pPr>
            <a:r>
              <a:rPr lang="en-GB" sz="400" dirty="0">
                <a:latin typeface="Calibri" panose="020F0502020204030204" pitchFamily="34" charset="0"/>
                <a:cs typeface="Calibri" panose="020F0502020204030204" pitchFamily="34" charset="0"/>
              </a:rPr>
              <a:t>5.  Aitken RM, Partridge JSL, Oliver CM, Murray D, Hare S, Lockwood S, Beckley-</a:t>
            </a:r>
            <a:r>
              <a:rPr lang="en-GB" sz="400" dirty="0" err="1">
                <a:latin typeface="Calibri" panose="020F0502020204030204" pitchFamily="34" charset="0"/>
                <a:cs typeface="Calibri" panose="020F0502020204030204" pitchFamily="34" charset="0"/>
              </a:rPr>
              <a:t>Hoelscher</a:t>
            </a:r>
            <a:r>
              <a:rPr lang="en-GB" sz="400" dirty="0">
                <a:latin typeface="Calibri" panose="020F0502020204030204" pitchFamily="34" charset="0"/>
                <a:cs typeface="Calibri" panose="020F0502020204030204" pitchFamily="34" charset="0"/>
              </a:rPr>
              <a:t> N, </a:t>
            </a:r>
            <a:r>
              <a:rPr lang="en-GB" sz="400" dirty="0" err="1">
                <a:latin typeface="Calibri" panose="020F0502020204030204" pitchFamily="34" charset="0"/>
                <a:cs typeface="Calibri" panose="020F0502020204030204" pitchFamily="34" charset="0"/>
              </a:rPr>
              <a:t>Dhesi</a:t>
            </a:r>
            <a:r>
              <a:rPr lang="en-GB" sz="400" dirty="0">
                <a:latin typeface="Calibri" panose="020F0502020204030204" pitchFamily="34" charset="0"/>
                <a:cs typeface="Calibri" panose="020F0502020204030204" pitchFamily="34" charset="0"/>
              </a:rPr>
              <a:t> JK. Older patients undergoing emergency laparotomy: observations from the National Emergency Laparotomy Audit (NELA) years 1-4. Age Ageing. 2020 Jul 1;49(4):656-663. </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{644B600A-18F2-1E4E-8EDC-FDEC97F4856A}tf10001079</Template>
  <TotalTime>5267</TotalTime>
  <Words>1737</Words>
  <Application>Microsoft Macintosh PowerPoint</Application>
  <PresentationFormat>On-screen Show (16:9)</PresentationFormat>
  <Paragraphs>103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Amaranth</vt:lpstr>
      <vt:lpstr>Titillium Web</vt:lpstr>
      <vt:lpstr>Calibri</vt:lpstr>
      <vt:lpstr>Arial</vt:lpstr>
      <vt:lpstr>Wingdings</vt:lpstr>
      <vt:lpstr>Vapor Trail</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Ed Halvey</cp:lastModifiedBy>
  <cp:revision>97</cp:revision>
  <dcterms:modified xsi:type="dcterms:W3CDTF">2021-03-12T15:31:56Z</dcterms:modified>
  <cp:category>scientific poster PowerPoint</cp:category>
</cp:coreProperties>
</file>